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sldIdLst>
    <p:sldId id="364" r:id="rId4"/>
    <p:sldId id="371" r:id="rId5"/>
    <p:sldId id="372" r:id="rId6"/>
    <p:sldId id="523" r:id="rId7"/>
    <p:sldId id="390" r:id="rId8"/>
    <p:sldId id="391" r:id="rId9"/>
    <p:sldId id="524" r:id="rId10"/>
    <p:sldId id="373" r:id="rId11"/>
    <p:sldId id="392" r:id="rId12"/>
    <p:sldId id="374" r:id="rId13"/>
    <p:sldId id="375" r:id="rId14"/>
    <p:sldId id="393" r:id="rId15"/>
    <p:sldId id="376" r:id="rId16"/>
    <p:sldId id="394" r:id="rId17"/>
    <p:sldId id="399" r:id="rId18"/>
    <p:sldId id="400" r:id="rId19"/>
    <p:sldId id="379" r:id="rId20"/>
    <p:sldId id="396" r:id="rId21"/>
    <p:sldId id="395" r:id="rId22"/>
    <p:sldId id="397" r:id="rId23"/>
    <p:sldId id="549" r:id="rId24"/>
    <p:sldId id="382" r:id="rId25"/>
  </p:sldIdLst>
  <p:sldSz cx="9144000" cy="6858000" type="screen4x3"/>
  <p:notesSz cx="6858000" cy="9144000"/>
  <p:defaultTextStyle>
    <a:defPPr>
      <a:defRPr lang="zh-CN"/>
    </a:defPPr>
    <a:lvl1pPr marL="0" lvl="0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lvl="1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lvl="2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lvl="3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lvl="4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lvl="5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lvl="6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lvl="7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lvl="8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2FDB2607-1784-4EEB-B798-7EB5836EED8A}">
        <p14:showMediaCtrls xmlns:p14="http://schemas.microsoft.com/office/powerpoint/2010/main" val="1"/>
      </p:ext>
    </p:extLst>
  </p:showPr>
  <p:clrMru>
    <a:srgbClr val="000000"/>
    <a:srgbClr val="192BD7"/>
    <a:srgbClr val="CCFFCC"/>
    <a:srgbClr val="FFFF99"/>
    <a:srgbClr val="81DEFF"/>
    <a:srgbClr val="A365D1"/>
    <a:srgbClr val="FF0000"/>
    <a:srgbClr val="D873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8030"/>
    <p:restoredTop sz="91133"/>
  </p:normalViewPr>
  <p:slideViewPr>
    <p:cSldViewPr showGuides="1">
      <p:cViewPr varScale="1">
        <p:scale>
          <a:sx n="83" d="100"/>
          <a:sy n="83" d="100"/>
        </p:scale>
        <p:origin x="963" y="58"/>
      </p:cViewPr>
      <p:guideLst>
        <p:guide orient="horz" pos="2159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 showFormatting="0"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8" Type="http://schemas.openxmlformats.org/officeDocument/2006/relationships/tableStyles" Target="tableStyles.xml"/><Relationship Id="rId27" Type="http://schemas.openxmlformats.org/officeDocument/2006/relationships/viewProps" Target="viewProps.xml"/><Relationship Id="rId26" Type="http://schemas.openxmlformats.org/officeDocument/2006/relationships/presProps" Target="presProps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png>
</file>

<file path=ppt/media/image22.jpeg>
</file>

<file path=ppt/media/image23.jpeg>
</file>

<file path=ppt/media/image24.png>
</file>

<file path=ppt/media/image25.png>
</file>

<file path=ppt/media/image26.png>
</file>

<file path=ppt/media/image27.jpeg>
</file>

<file path=ppt/media/image28.png>
</file>

<file path=ppt/media/image29.jpeg>
</file>

<file path=ppt/media/image3.jpeg>
</file>

<file path=ppt/media/image30.pn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noProof="1"/>
              <a:t>单击此处编辑母版副标题样式</a:t>
            </a:r>
            <a:endParaRPr lang="zh-CN" altLang="en-US" noProof="1"/>
          </a:p>
        </p:txBody>
      </p:sp>
      <p:sp>
        <p:nvSpPr>
          <p:cNvPr id="13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5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28EFA9D-CC54-42D6-9FC8-B71033C138F3}" type="slidenum"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 showMasterSp="0">
  <p:cSld name="标题和竖排文字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13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5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F4DCC262-39F8-4D69-9E96-304F756583B0}" type="slidenum"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 showMasterSp="0">
  <p:cSld name="垂直排列标题与文本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13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5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FE88F45F-B48A-4856-861E-3C059421C3B8}" type="slidenum"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noProof="1"/>
              <a:t>单击此处编辑母版副标题样式</a:t>
            </a:r>
            <a:endParaRPr lang="zh-CN" altLang="en-US" noProof="1"/>
          </a:p>
        </p:txBody>
      </p:sp>
      <p:sp>
        <p:nvSpPr>
          <p:cNvPr id="13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5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61FF192A-5263-4A6B-AC36-41F5091DA8C0}" type="slidenum"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13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5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2B2A6FB3-A56E-4538-90E6-7EEAF77CC862}" type="slidenum"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13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5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88960FA7-70B6-4EDA-A18F-F5538AEF3C48}" type="slidenum"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 showMasterSp="0">
  <p:cSld name="两栏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13" name="Rectangle 4"/>
          <p:cNvSpPr>
            <a:spLocks noGrp="1" noChangeArrowheads="1"/>
          </p:cNvSpPr>
          <p:nvPr>
            <p:ph type="dt" sz="half" idx="1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5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4BB59878-E51D-446D-9FA8-847225959184}" type="slidenum"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 showMasterSp="0">
  <p:cSld name="比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13" name="Rectangle 4"/>
          <p:cNvSpPr>
            <a:spLocks noGrp="1" noChangeArrowheads="1"/>
          </p:cNvSpPr>
          <p:nvPr>
            <p:ph type="dt" sz="half" idx="1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" name="Rectangle 5"/>
          <p:cNvSpPr>
            <a:spLocks noGrp="1" noChangeArrowheads="1"/>
          </p:cNvSpPr>
          <p:nvPr>
            <p:ph type="ftr" sz="quarter" idx="1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5" name="Rectangle 6"/>
          <p:cNvSpPr>
            <a:spLocks noGrp="1" noChangeArrowheads="1"/>
          </p:cNvSpPr>
          <p:nvPr>
            <p:ph type="sldNum" sz="quarter" idx="1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5AB2035E-B1BA-4580-A6C2-32E29A6F034D}" type="slidenum"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showMasterSp="0">
  <p:cSld name="仅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13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5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885D94CF-E0BE-4429-995A-A606E48753D7}" type="slidenum"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空白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5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8DF28F04-8FE1-40A8-B959-3A2C438F32B6}" type="slidenum"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 showMasterSp="0">
  <p:cSld name="内容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13" name="Rectangle 4"/>
          <p:cNvSpPr>
            <a:spLocks noGrp="1" noChangeArrowheads="1"/>
          </p:cNvSpPr>
          <p:nvPr>
            <p:ph type="dt" sz="half" idx="1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5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55C8F46F-9175-4C7C-875C-D1AAAAF00D71}" type="slidenum"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13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5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169EFD97-0B67-4518-AE5B-47CE99A8D74C}" type="slidenum"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 showMasterSp="0">
  <p:cSld name="图片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13" name="Rectangle 4"/>
          <p:cNvSpPr>
            <a:spLocks noGrp="1" noChangeArrowheads="1"/>
          </p:cNvSpPr>
          <p:nvPr>
            <p:ph type="dt" sz="half" idx="1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5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C13C82E6-1FCD-4FF6-BE0A-9283EE6F6BE7}" type="slidenum"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 showMasterSp="0">
  <p:cSld name="标题和竖排文字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13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5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598ED20B-9D70-421E-8772-8C9C9FC0183F}" type="slidenum"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 showMasterSp="0">
  <p:cSld name="垂直排列标题与文本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13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5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C51560F9-A638-43AA-90AF-816AD728474A}" type="slidenum"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13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5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4C289D8B-0C5B-4E0D-A1F8-165F46DE6393}" type="slidenum"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 showMasterSp="0">
  <p:cSld name="两栏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13" name="Rectangle 4"/>
          <p:cNvSpPr>
            <a:spLocks noGrp="1" noChangeArrowheads="1"/>
          </p:cNvSpPr>
          <p:nvPr>
            <p:ph type="dt" sz="half" idx="1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5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7E50F72F-FF33-4382-AE1A-23C9678E9B1C}" type="slidenum"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 showMasterSp="0">
  <p:cSld name="比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13" name="Rectangle 4"/>
          <p:cNvSpPr>
            <a:spLocks noGrp="1" noChangeArrowheads="1"/>
          </p:cNvSpPr>
          <p:nvPr>
            <p:ph type="dt" sz="half" idx="1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" name="Rectangle 5"/>
          <p:cNvSpPr>
            <a:spLocks noGrp="1" noChangeArrowheads="1"/>
          </p:cNvSpPr>
          <p:nvPr>
            <p:ph type="ftr" sz="quarter" idx="1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5" name="Rectangle 6"/>
          <p:cNvSpPr>
            <a:spLocks noGrp="1" noChangeArrowheads="1"/>
          </p:cNvSpPr>
          <p:nvPr>
            <p:ph type="sldNum" sz="quarter" idx="1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C8845BAF-5983-46D4-BA18-5B3B7A1208A6}" type="slidenum"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showMasterSp="0">
  <p:cSld name="仅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13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5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2EB1C2DC-01B9-45F0-A6EA-A8C33C5FBD2D}" type="slidenum"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空白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5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4BF7B8AD-56F6-404E-85AB-3E56981CF69C}" type="slidenum"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 showMasterSp="0">
  <p:cSld name="内容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13" name="Rectangle 4"/>
          <p:cNvSpPr>
            <a:spLocks noGrp="1" noChangeArrowheads="1"/>
          </p:cNvSpPr>
          <p:nvPr>
            <p:ph type="dt" sz="half" idx="1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5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173FF8EA-C082-46B2-9169-F39E69041171}" type="slidenum"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 showMasterSp="0">
  <p:cSld name="图片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13" name="Rectangle 4"/>
          <p:cNvSpPr>
            <a:spLocks noGrp="1" noChangeArrowheads="1"/>
          </p:cNvSpPr>
          <p:nvPr>
            <p:ph type="dt" sz="half" idx="1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5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84130116-1073-44BF-B1A4-15EA16A5D1EF}" type="slidenum"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image" Target="../media/image3.jpeg"/><Relationship Id="rId13" Type="http://schemas.openxmlformats.org/officeDocument/2006/relationships/image" Target="../media/image2.png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5" Type="http://schemas.openxmlformats.org/officeDocument/2006/relationships/theme" Target="../theme/theme2.xml"/><Relationship Id="rId14" Type="http://schemas.openxmlformats.org/officeDocument/2006/relationships/image" Target="../media/image3.jpeg"/><Relationship Id="rId13" Type="http://schemas.openxmlformats.org/officeDocument/2006/relationships/image" Target="../media/image2.png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Rectangle 2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027" name="Rectangle 3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4064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eaLnBrk="1" hangingPunct="1">
              <a:defRPr sz="1400" b="0">
                <a:latin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4064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ctr" eaLnBrk="1" hangingPunct="1">
              <a:defRPr sz="1400" b="0">
                <a:latin typeface="Arial" panose="020B0604020202020204" pitchFamily="34" charset="0"/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4064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 eaLnBrk="1" hangingPunct="1">
              <a:defRPr sz="1400" b="0"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46E02695-229C-4219-A54F-CCF6EAB63EA1}" type="slidenum"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31" name="Rectangle 7"/>
          <p:cNvSpPr>
            <a:spLocks noChangeArrowheads="1"/>
          </p:cNvSpPr>
          <p:nvPr/>
        </p:nvSpPr>
        <p:spPr bwMode="auto">
          <a:xfrm>
            <a:off x="0" y="0"/>
            <a:ext cx="9144000" cy="692150"/>
          </a:xfrm>
          <a:prstGeom prst="rect">
            <a:avLst/>
          </a:prstGeom>
          <a:gradFill rotWithShape="1">
            <a:gsLst>
              <a:gs pos="0">
                <a:srgbClr val="FF7C8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400" b="1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32" name="Rectangle 8"/>
          <p:cNvSpPr>
            <a:spLocks noChangeArrowheads="1"/>
          </p:cNvSpPr>
          <p:nvPr/>
        </p:nvSpPr>
        <p:spPr bwMode="auto">
          <a:xfrm>
            <a:off x="5508625" y="333375"/>
            <a:ext cx="3635375" cy="358775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400" b="1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33" name="Text Box 10"/>
          <p:cNvSpPr txBox="1">
            <a:spLocks noChangeArrowheads="1"/>
          </p:cNvSpPr>
          <p:nvPr/>
        </p:nvSpPr>
        <p:spPr bwMode="auto">
          <a:xfrm>
            <a:off x="5508625" y="350838"/>
            <a:ext cx="2879725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rPr>
              <a:t>澳大利亚</a:t>
            </a:r>
            <a:endParaRPr kumimoji="0" lang="zh-CN" altLang="en-US" sz="1800" b="1" i="0" u="none" strike="noStrike" kern="1200" cap="none" spc="0" normalizeH="0" baseline="0" noProof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34" name="Picture 11" descr="j0432678[1]">
            <a:hlinkClick r:id="" action="ppaction://hlinkshowjump?jump=lastslideviewed"/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042988" y="115888"/>
            <a:ext cx="644525" cy="6445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35" name="Picture 12" descr="j0432680[1]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323850" y="115888"/>
            <a:ext cx="644525" cy="6445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36" name="Picture 14" descr="卡通图片01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8388350" y="0"/>
            <a:ext cx="755650" cy="752475"/>
          </a:xfrm>
          <a:prstGeom prst="rect">
            <a:avLst/>
          </a:prstGeom>
          <a:noFill/>
          <a:ln w="9525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050" name="Rectangle 2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2051" name="Rectangle 3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4064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eaLnBrk="1" hangingPunct="1">
              <a:defRPr sz="1400" b="0">
                <a:latin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4064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ctr" eaLnBrk="1" hangingPunct="1">
              <a:defRPr sz="1400" b="0">
                <a:latin typeface="Arial" panose="020B0604020202020204" pitchFamily="34" charset="0"/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4064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 eaLnBrk="1" hangingPunct="1">
              <a:defRPr sz="1400" b="0"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A92E1925-79A1-4E57-A870-1AEE50A5360C}" type="slidenum"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055" name="Rectangle 7"/>
          <p:cNvSpPr>
            <a:spLocks noChangeArrowheads="1"/>
          </p:cNvSpPr>
          <p:nvPr/>
        </p:nvSpPr>
        <p:spPr bwMode="auto">
          <a:xfrm>
            <a:off x="0" y="0"/>
            <a:ext cx="9144000" cy="692150"/>
          </a:xfrm>
          <a:prstGeom prst="rect">
            <a:avLst/>
          </a:prstGeom>
          <a:gradFill rotWithShape="1">
            <a:gsLst>
              <a:gs pos="0">
                <a:srgbClr val="FF7C8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400" b="1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056" name="Rectangle 8"/>
          <p:cNvSpPr>
            <a:spLocks noChangeArrowheads="1"/>
          </p:cNvSpPr>
          <p:nvPr/>
        </p:nvSpPr>
        <p:spPr bwMode="auto">
          <a:xfrm>
            <a:off x="5508625" y="333375"/>
            <a:ext cx="3635375" cy="358775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400" b="1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057" name="Text Box 10"/>
          <p:cNvSpPr txBox="1">
            <a:spLocks noChangeArrowheads="1"/>
          </p:cNvSpPr>
          <p:nvPr/>
        </p:nvSpPr>
        <p:spPr bwMode="auto">
          <a:xfrm>
            <a:off x="5508625" y="350838"/>
            <a:ext cx="2879725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rPr>
              <a:t>澳大利亚</a:t>
            </a:r>
            <a:endParaRPr kumimoji="0" lang="zh-CN" altLang="en-US" sz="1800" b="1" i="0" u="none" strike="noStrike" kern="1200" cap="none" spc="0" normalizeH="0" baseline="0" noProof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2058" name="Picture 11" descr="j0432678[1]">
            <a:hlinkClick r:id="" action="ppaction://hlinkshowjump?jump=lastslideviewed"/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042988" y="115888"/>
            <a:ext cx="644525" cy="6445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059" name="Picture 12" descr="j0432680[1]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323850" y="115888"/>
            <a:ext cx="644525" cy="6445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060" name="Picture 14" descr="卡通图片01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8388350" y="0"/>
            <a:ext cx="755650" cy="752475"/>
          </a:xfrm>
          <a:prstGeom prst="rect">
            <a:avLst/>
          </a:prstGeom>
          <a:noFill/>
          <a:ln w="9525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7" Type="http://schemas.openxmlformats.org/officeDocument/2006/relationships/image" Target="../media/image9.jpeg"/><Relationship Id="rId6" Type="http://schemas.openxmlformats.org/officeDocument/2006/relationships/image" Target="../media/image8.jpeg"/><Relationship Id="rId5" Type="http://schemas.openxmlformats.org/officeDocument/2006/relationships/tags" Target="../tags/tag1.xml"/><Relationship Id="rId4" Type="http://schemas.openxmlformats.org/officeDocument/2006/relationships/image" Target="../media/image7.jpeg"/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28.png"/><Relationship Id="rId5" Type="http://schemas.openxmlformats.org/officeDocument/2006/relationships/image" Target="../media/image27.jpeg"/><Relationship Id="rId4" Type="http://schemas.openxmlformats.org/officeDocument/2006/relationships/tags" Target="../tags/tag3.xml"/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tags" Target="../tags/tag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0.png"/><Relationship Id="rId1" Type="http://schemas.openxmlformats.org/officeDocument/2006/relationships/image" Target="../media/image29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1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2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3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4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5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6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7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8.jpe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9.jpe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6.png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1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image" Target="../media/image18.jpeg"/><Relationship Id="rId1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9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0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2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4.png"/><Relationship Id="rId1" Type="http://schemas.openxmlformats.org/officeDocument/2006/relationships/image" Target="../media/image2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pic>
        <p:nvPicPr>
          <p:cNvPr id="25602" name="Picture 4" descr="袋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692150"/>
            <a:ext cx="4572000" cy="3036888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5603" name="Picture 5" descr="鸭嘴"/>
          <p:cNvPicPr>
            <a:picLocks noChangeAspect="1"/>
          </p:cNvPicPr>
          <p:nvPr/>
        </p:nvPicPr>
        <p:blipFill>
          <a:blip r:embed="rId2"/>
          <a:srcRect t="10129" b="4863"/>
          <a:stretch>
            <a:fillRect/>
          </a:stretch>
        </p:blipFill>
        <p:spPr>
          <a:xfrm>
            <a:off x="4572000" y="692150"/>
            <a:ext cx="4572000" cy="30162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5604" name="Picture 6" descr="大堡"/>
          <p:cNvPicPr>
            <a:picLocks noChangeAspect="1"/>
          </p:cNvPicPr>
          <p:nvPr/>
        </p:nvPicPr>
        <p:blipFill>
          <a:blip r:embed="rId3"/>
          <a:srcRect b="9491"/>
          <a:stretch>
            <a:fillRect/>
          </a:stretch>
        </p:blipFill>
        <p:spPr>
          <a:xfrm>
            <a:off x="0" y="3716338"/>
            <a:ext cx="4572000" cy="31686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5605" name="Picture 7" descr="悉尼歌"/>
          <p:cNvPicPr>
            <a:picLocks noChangeAspect="1"/>
          </p:cNvPicPr>
          <p:nvPr/>
        </p:nvPicPr>
        <p:blipFill>
          <a:blip r:embed="rId4"/>
          <a:srcRect b="8380"/>
          <a:stretch>
            <a:fillRect/>
          </a:stretch>
        </p:blipFill>
        <p:spPr>
          <a:xfrm>
            <a:off x="4572000" y="3716338"/>
            <a:ext cx="4572000" cy="31845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5606" name="WordArt 4"/>
          <p:cNvSpPr>
            <a:spLocks noTextEdit="1"/>
          </p:cNvSpPr>
          <p:nvPr/>
        </p:nvSpPr>
        <p:spPr>
          <a:xfrm>
            <a:off x="2724150" y="2967038"/>
            <a:ext cx="3695700" cy="923925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  <a:normAutofit/>
          </a:bodyPr>
          <a:p>
            <a:pPr algn="ctr"/>
            <a:r>
              <a:rPr lang="zh-CN" altLang="en-US" sz="7200" b="1">
                <a:ln w="12700" cap="flat" cmpd="sng">
                  <a:solidFill>
                    <a:srgbClr val="EAEAEA"/>
                  </a:solidFill>
                  <a:prstDash val="solid"/>
                  <a:headEnd type="none" w="med" len="med"/>
                  <a:tailEnd type="none" w="med" len="med"/>
                </a:ln>
                <a:gradFill rotWithShape="1">
                  <a:gsLst>
                    <a:gs pos="0">
                      <a:srgbClr val="A603AB">
                        <a:alpha val="100000"/>
                      </a:srgbClr>
                    </a:gs>
                    <a:gs pos="12000">
                      <a:srgbClr val="E81766">
                        <a:alpha val="100000"/>
                      </a:srgbClr>
                    </a:gs>
                    <a:gs pos="27000">
                      <a:srgbClr val="EE3F17">
                        <a:alpha val="100000"/>
                      </a:srgbClr>
                    </a:gs>
                    <a:gs pos="48000">
                      <a:srgbClr val="FFFF00">
                        <a:alpha val="100000"/>
                      </a:srgbClr>
                    </a:gs>
                    <a:gs pos="64999">
                      <a:srgbClr val="1A8D48">
                        <a:alpha val="100000"/>
                      </a:srgbClr>
                    </a:gs>
                    <a:gs pos="78999">
                      <a:srgbClr val="0819FB">
                        <a:alpha val="100000"/>
                      </a:srgbClr>
                    </a:gs>
                    <a:gs pos="100000">
                      <a:srgbClr val="A603AB">
                        <a:alpha val="100000"/>
                      </a:srgbClr>
                    </a:gs>
                  </a:gsLst>
                  <a:lin ang="0" scaled="1"/>
                  <a:tileRect/>
                </a:gradFill>
                <a:effectLst>
                  <a:outerShdw dist="35921" dir="2699999" sy="50000" kx="2115830" algn="bl" rotWithShape="0">
                    <a:srgbClr val="C0C0C0">
                      <a:alpha val="79999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澳大利亚</a:t>
            </a:r>
            <a:endParaRPr lang="zh-CN" altLang="en-US" sz="7200" b="1">
              <a:ln w="12700" cap="flat" cmpd="sng">
                <a:solidFill>
                  <a:srgbClr val="EAEAEA"/>
                </a:solidFill>
                <a:prstDash val="solid"/>
                <a:headEnd type="none" w="med" len="med"/>
                <a:tailEnd type="none" w="med" len="med"/>
              </a:ln>
              <a:gradFill rotWithShape="1">
                <a:gsLst>
                  <a:gs pos="0">
                    <a:srgbClr val="A603AB">
                      <a:alpha val="100000"/>
                    </a:srgbClr>
                  </a:gs>
                  <a:gs pos="12000">
                    <a:srgbClr val="E81766">
                      <a:alpha val="100000"/>
                    </a:srgbClr>
                  </a:gs>
                  <a:gs pos="27000">
                    <a:srgbClr val="EE3F17">
                      <a:alpha val="100000"/>
                    </a:srgbClr>
                  </a:gs>
                  <a:gs pos="48000">
                    <a:srgbClr val="FFFF00">
                      <a:alpha val="100000"/>
                    </a:srgbClr>
                  </a:gs>
                  <a:gs pos="64999">
                    <a:srgbClr val="1A8D48">
                      <a:alpha val="100000"/>
                    </a:srgbClr>
                  </a:gs>
                  <a:gs pos="78999">
                    <a:srgbClr val="0819FB">
                      <a:alpha val="100000"/>
                    </a:srgbClr>
                  </a:gs>
                  <a:gs pos="100000">
                    <a:srgbClr val="A603AB">
                      <a:alpha val="100000"/>
                    </a:srgbClr>
                  </a:gs>
                </a:gsLst>
                <a:lin ang="0" scaled="1"/>
                <a:tileRect/>
              </a:gradFill>
              <a:effectLst>
                <a:outerShdw dist="35921" dir="2699999" sy="50000" kx="2115830" algn="bl" rotWithShape="0">
                  <a:srgbClr val="C0C0C0">
                    <a:alpha val="79999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377781" y="-61018"/>
            <a:ext cx="3816438" cy="1064265"/>
          </a:xfrm>
          <a:prstGeom prst="rect">
            <a:avLst/>
          </a:prstGeom>
          <a:blipFill rotWithShape="1">
            <a:blip r:embed="rId6">
              <a:alphaModFix amt="31000"/>
            </a:blip>
            <a:stretch>
              <a:fillRect/>
            </a:stretch>
          </a:blipFill>
          <a:ln w="76200" cap="flat" cmpd="sng">
            <a:noFill/>
            <a:prstDash val="dashDot"/>
            <a:miter/>
            <a:headEnd type="none" w="med" len="med"/>
            <a:tailEnd type="none" w="med" len="med"/>
          </a:ln>
          <a:effectLst>
            <a:softEdge rad="63500"/>
          </a:effectLst>
        </p:spPr>
        <p:txBody>
          <a:bodyPr>
            <a:spAutoFit/>
          </a:bodyPr>
          <a:lstStyle/>
          <a:p>
            <a:pPr marR="0" algn="just" defTabSz="914400" eaLnBrk="1" hangingPunct="1">
              <a:lnSpc>
                <a:spcPct val="125000"/>
              </a:lnSpc>
              <a:spcBef>
                <a:spcPct val="50000"/>
              </a:spcBef>
              <a:buClrTx/>
              <a:buSzTx/>
              <a:buFontTx/>
              <a:defRPr/>
            </a:pPr>
            <a:r>
              <a:rPr kumimoji="0" lang="zh-CN" altLang="en-US" sz="5400" kern="1200" cap="none" spc="0" normalizeH="0" baseline="0" noProof="1">
                <a:effectLst>
                  <a:glow rad="139700">
                    <a:srgbClr val="70AD47">
                      <a:satMod val="175000"/>
                      <a:alpha val="40000"/>
                    </a:srgbClr>
                  </a:glow>
                </a:effectLst>
                <a:latin typeface="华文新魏" pitchFamily="2" charset="-122"/>
                <a:ea typeface="华文新魏" pitchFamily="2" charset="-122"/>
                <a:cs typeface="+mn-cs"/>
              </a:rPr>
              <a:t>走进国家</a:t>
            </a:r>
            <a:endParaRPr kumimoji="0" lang="zh-CN" altLang="en-US" sz="5400" kern="1200" cap="none" spc="0" normalizeH="0" baseline="0" noProof="1">
              <a:effectLst>
                <a:glow rad="139700">
                  <a:srgbClr val="70AD47">
                    <a:satMod val="175000"/>
                    <a:alpha val="40000"/>
                  </a:srgbClr>
                </a:glow>
              </a:effectLst>
              <a:latin typeface="华文新魏" pitchFamily="2" charset="-122"/>
              <a:ea typeface="华文新魏" pitchFamily="2" charset="-122"/>
              <a:cs typeface="+mn-cs"/>
            </a:endParaRPr>
          </a:p>
        </p:txBody>
      </p:sp>
      <p:sp>
        <p:nvSpPr>
          <p:cNvPr id="25608" name="Text Box 11"/>
          <p:cNvSpPr txBox="1"/>
          <p:nvPr/>
        </p:nvSpPr>
        <p:spPr>
          <a:xfrm>
            <a:off x="603250" y="3729038"/>
            <a:ext cx="1355725" cy="519112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50000"/>
              </a:spcBef>
              <a:buNone/>
            </a:pPr>
            <a:r>
              <a:rPr lang="zh-CN" altLang="en-US" sz="2800" b="1" dirty="0">
                <a:ea typeface="微软雅黑" panose="020B0503020204020204" pitchFamily="34" charset="-122"/>
              </a:rPr>
              <a:t>大堡礁</a:t>
            </a:r>
            <a:endParaRPr lang="zh-CN" altLang="en-US" sz="2800" b="1" dirty="0"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0863" y="812800"/>
            <a:ext cx="7664450" cy="5938838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.00000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.00000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fltVal val="90.00000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56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56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54940" y="1659890"/>
            <a:ext cx="2956560" cy="283464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940" y="4664710"/>
            <a:ext cx="2737485" cy="2005330"/>
          </a:xfrm>
          <a:prstGeom prst="rect">
            <a:avLst/>
          </a:prstGeom>
        </p:spPr>
      </p:pic>
      <p:sp>
        <p:nvSpPr>
          <p:cNvPr id="50181" name="Text Box 11"/>
          <p:cNvSpPr txBox="1"/>
          <p:nvPr/>
        </p:nvSpPr>
        <p:spPr>
          <a:xfrm>
            <a:off x="6172200" y="171450"/>
            <a:ext cx="2879725" cy="519113"/>
          </a:xfrm>
          <a:prstGeom prst="rect">
            <a:avLst/>
          </a:prstGeom>
          <a:noFill/>
          <a:ln w="12700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r>
              <a:rPr lang="zh-CN" altLang="en-US" sz="2800" b="1" dirty="0">
                <a:solidFill>
                  <a:srgbClr val="3333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（一）农牧业</a:t>
            </a:r>
            <a:endParaRPr lang="zh-CN" altLang="en-US" sz="2800" b="1" dirty="0">
              <a:solidFill>
                <a:srgbClr val="3333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0182" name="Picture 13" descr="8-71绵羊交易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4356100" y="1659890"/>
            <a:ext cx="4561840" cy="304101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0183" name="Text Box 4"/>
          <p:cNvSpPr txBox="1"/>
          <p:nvPr/>
        </p:nvSpPr>
        <p:spPr>
          <a:xfrm>
            <a:off x="0" y="77788"/>
            <a:ext cx="6357938" cy="708025"/>
          </a:xfrm>
          <a:prstGeom prst="rect">
            <a:avLst/>
          </a:prstGeom>
          <a:solidFill>
            <a:schemeClr val="bg1"/>
          </a:solidFill>
          <a:ln w="28575" cap="flat" cmpd="sng">
            <a:solidFill>
              <a:srgbClr val="FFCCFF"/>
            </a:solidFill>
            <a:prstDash val="solid"/>
            <a:miter/>
            <a:headEnd type="none" w="med" len="med"/>
            <a:tailEnd type="none" w="med" len="med"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r>
              <a:rPr lang="zh-CN" altLang="en-US" sz="40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三、后起的发达国家</a:t>
            </a:r>
            <a:endParaRPr lang="zh-CN" altLang="en-US" sz="4000" b="1" dirty="0">
              <a:solidFill>
                <a:srgbClr val="FF0000"/>
              </a:solidFill>
              <a:latin typeface="宋体" panose="02010600030101010101" pitchFamily="2" charset="-122"/>
            </a:endParaRPr>
          </a:p>
        </p:txBody>
      </p:sp>
      <p:sp>
        <p:nvSpPr>
          <p:cNvPr id="50184" name="Rectangle 5"/>
          <p:cNvSpPr/>
          <p:nvPr/>
        </p:nvSpPr>
        <p:spPr>
          <a:xfrm>
            <a:off x="107950" y="690563"/>
            <a:ext cx="9144000" cy="1245235"/>
          </a:xfrm>
          <a:prstGeom prst="rect">
            <a:avLst/>
          </a:prstGeom>
          <a:solidFill>
            <a:schemeClr val="bg1"/>
          </a:solidFill>
          <a:ln w="9525" cap="flat" cmpd="sng">
            <a:solidFill>
              <a:srgbClr val="000080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squar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lnSpc>
                <a:spcPct val="125000"/>
              </a:lnSpc>
              <a:spcBef>
                <a:spcPct val="0"/>
              </a:spcBef>
              <a:buNone/>
            </a:pPr>
            <a:r>
              <a:rPr lang="zh-CN" altLang="en-US" sz="2000" b="1" dirty="0">
                <a:latin typeface="华文新魏" pitchFamily="2" charset="-122"/>
                <a:ea typeface="华文新魏" pitchFamily="2" charset="-122"/>
              </a:rPr>
              <a:t>绵羊数量</a:t>
            </a:r>
            <a:r>
              <a:rPr lang="en-US" altLang="zh-CN" sz="2000" b="1" dirty="0">
                <a:latin typeface="华文新魏" pitchFamily="2" charset="-122"/>
                <a:ea typeface="华文新魏" pitchFamily="2" charset="-122"/>
                <a:sym typeface="+mn-ea"/>
              </a:rPr>
              <a:t>1.5</a:t>
            </a:r>
            <a:r>
              <a:rPr lang="zh-CN" altLang="en-US" sz="2000" b="1" dirty="0">
                <a:latin typeface="华文新魏" pitchFamily="2" charset="-122"/>
                <a:ea typeface="华文新魏" pitchFamily="2" charset="-122"/>
                <a:sym typeface="+mn-ea"/>
              </a:rPr>
              <a:t>亿多，</a:t>
            </a:r>
            <a:r>
              <a:rPr lang="zh-CN" altLang="en-US" sz="2000" b="1" dirty="0">
                <a:latin typeface="华文新魏" pitchFamily="2" charset="-122"/>
                <a:ea typeface="华文新魏" pitchFamily="2" charset="-122"/>
              </a:rPr>
              <a:t>居世界首位，养羊业产值达</a:t>
            </a:r>
            <a:r>
              <a:rPr lang="en-US" altLang="zh-CN" sz="2000" b="1" dirty="0">
                <a:latin typeface="华文新魏" pitchFamily="2" charset="-122"/>
                <a:ea typeface="华文新魏" pitchFamily="2" charset="-122"/>
              </a:rPr>
              <a:t>18.2</a:t>
            </a:r>
            <a:r>
              <a:rPr lang="zh-CN" altLang="en-US" sz="2000" b="1" dirty="0">
                <a:latin typeface="华文新魏" pitchFamily="2" charset="-122"/>
                <a:ea typeface="华文新魏" pitchFamily="2" charset="-122"/>
              </a:rPr>
              <a:t>亿澳元，羊毛产量达</a:t>
            </a:r>
            <a:r>
              <a:rPr lang="en-US" altLang="zh-CN" sz="2000" b="1" dirty="0">
                <a:latin typeface="华文新魏" pitchFamily="2" charset="-122"/>
                <a:ea typeface="华文新魏" pitchFamily="2" charset="-122"/>
              </a:rPr>
              <a:t>110</a:t>
            </a:r>
            <a:r>
              <a:rPr lang="zh-CN" altLang="en-US" sz="2000" b="1" dirty="0">
                <a:latin typeface="华文新魏" pitchFamily="2" charset="-122"/>
                <a:ea typeface="华文新魏" pitchFamily="2" charset="-122"/>
              </a:rPr>
              <a:t>万吨，远销国外，是最主要的出口商品。</a:t>
            </a:r>
            <a:endParaRPr lang="zh-CN" altLang="en-US" sz="2000" b="1" dirty="0">
              <a:latin typeface="华文新魏" pitchFamily="2" charset="-122"/>
              <a:ea typeface="华文新魏" pitchFamily="2" charset="-122"/>
            </a:endParaRPr>
          </a:p>
          <a:p>
            <a:pPr marL="0" lvl="0" indent="0" algn="just" eaLnBrk="1" hangingPunct="1">
              <a:lnSpc>
                <a:spcPct val="125000"/>
              </a:lnSpc>
              <a:spcBef>
                <a:spcPct val="0"/>
              </a:spcBef>
              <a:buNone/>
            </a:pPr>
            <a:r>
              <a:rPr lang="zh-CN" altLang="en-US" sz="2000" b="1" dirty="0">
                <a:latin typeface="华文新魏" pitchFamily="2" charset="-122"/>
                <a:ea typeface="华文新魏" pitchFamily="2" charset="-122"/>
              </a:rPr>
              <a:t>因此有称号</a:t>
            </a:r>
            <a:r>
              <a:rPr lang="en-US" altLang="zh-CN" sz="2000" b="1" dirty="0">
                <a:latin typeface="华文新魏" pitchFamily="2" charset="-122"/>
                <a:ea typeface="华文新魏" pitchFamily="2" charset="-122"/>
              </a:rPr>
              <a:t>______________________</a:t>
            </a:r>
            <a:r>
              <a:rPr lang="zh-CN" altLang="en-US" sz="2000" b="1" dirty="0">
                <a:latin typeface="华文新魏" pitchFamily="2" charset="-122"/>
                <a:ea typeface="华文新魏" pitchFamily="2" charset="-122"/>
              </a:rPr>
              <a:t>，</a:t>
            </a:r>
            <a:r>
              <a:rPr lang="zh-CN" altLang="en-US" sz="2000" b="1" u="sng" dirty="0">
                <a:solidFill>
                  <a:srgbClr val="192BD7"/>
                </a:solidFill>
                <a:latin typeface="华文新魏" pitchFamily="2" charset="-122"/>
                <a:ea typeface="华文新魏" pitchFamily="2" charset="-122"/>
              </a:rPr>
              <a:t>发展畜牧业条件有</a:t>
            </a:r>
            <a:r>
              <a:rPr lang="zh-CN" altLang="en-US" sz="2000" b="1" dirty="0">
                <a:latin typeface="华文新魏" pitchFamily="2" charset="-122"/>
                <a:ea typeface="华文新魏" pitchFamily="2" charset="-122"/>
              </a:rPr>
              <a:t>？</a:t>
            </a:r>
            <a:endParaRPr lang="zh-CN" altLang="en-US" sz="2000" b="1" dirty="0">
              <a:latin typeface="华文新魏" pitchFamily="2" charset="-122"/>
              <a:ea typeface="华文新魏" pitchFamily="2" charset="-122"/>
            </a:endParaRPr>
          </a:p>
        </p:txBody>
      </p:sp>
      <p:sp>
        <p:nvSpPr>
          <p:cNvPr id="50186" name="WordArt 14"/>
          <p:cNvSpPr>
            <a:spLocks noTextEdit="1"/>
          </p:cNvSpPr>
          <p:nvPr/>
        </p:nvSpPr>
        <p:spPr>
          <a:xfrm>
            <a:off x="1303655" y="1384935"/>
            <a:ext cx="2962275" cy="439420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  <a:normAutofit fontScale="60000"/>
            <a:scene3d>
              <a:camera prst="legacyPerspectiveBottomRight">
                <a:rot lat="0" lon="21240000" rev="0"/>
              </a:camera>
              <a:lightRig rig="legacyHarsh3" dir="l"/>
            </a:scene3d>
            <a:sp3d extrusionH="176200" prstMaterial="legacyMatte">
              <a:extrusionClr>
                <a:srgbClr val="C0C0C0"/>
              </a:extrusionClr>
            </a:sp3d>
          </a:bodyPr>
          <a:p>
            <a:pPr algn="ctr"/>
            <a:r>
              <a:rPr lang="zh-CN" altLang="en-US" sz="3600" b="1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骑在羊背上的国家</a:t>
            </a:r>
            <a:endParaRPr lang="zh-CN" altLang="en-US" sz="3600" b="1">
              <a:solidFill>
                <a:srgbClr val="FF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1835785" y="2637155"/>
            <a:ext cx="648335" cy="935990"/>
          </a:xfrm>
          <a:prstGeom prst="ellipse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24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" name="右箭头 3"/>
          <p:cNvSpPr/>
          <p:nvPr/>
        </p:nvSpPr>
        <p:spPr>
          <a:xfrm>
            <a:off x="2484120" y="2853055"/>
            <a:ext cx="1871980" cy="504190"/>
          </a:xfrm>
          <a:prstGeom prst="rightArrow">
            <a:avLst/>
          </a:prstGeom>
          <a:gradFill>
            <a:gsLst>
              <a:gs pos="0">
                <a:srgbClr val="FE4444"/>
              </a:gs>
              <a:gs pos="100000">
                <a:srgbClr val="832B2B"/>
              </a:gs>
            </a:gsLst>
            <a:lin scaled="0"/>
          </a:gra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24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25140" y="4494530"/>
            <a:ext cx="2510155" cy="2345690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1764030" y="5231765"/>
            <a:ext cx="578485" cy="883920"/>
          </a:xfrm>
          <a:prstGeom prst="ellipse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24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4356100" y="5353685"/>
            <a:ext cx="648335" cy="935990"/>
          </a:xfrm>
          <a:prstGeom prst="ellipse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24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9" name="Text Box 18"/>
          <p:cNvSpPr txBox="1"/>
          <p:nvPr/>
        </p:nvSpPr>
        <p:spPr>
          <a:xfrm>
            <a:off x="5597525" y="3055303"/>
            <a:ext cx="3454400" cy="3784600"/>
          </a:xfrm>
          <a:prstGeom prst="rect">
            <a:avLst/>
          </a:prstGeom>
          <a:solidFill>
            <a:schemeClr val="bg1"/>
          </a:solidFill>
          <a:ln w="57150" cap="flat" cmpd="sng">
            <a:solidFill>
              <a:schemeClr val="tx1"/>
            </a:solidFill>
            <a:prstDash val="dash"/>
            <a:miter/>
            <a:headEnd type="none" w="med" len="med"/>
            <a:tailEnd type="none" w="med" len="med"/>
          </a:ln>
        </p:spPr>
        <p:txBody>
          <a:bodyPr wrap="squar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lnSpc>
                <a:spcPct val="125000"/>
              </a:lnSpc>
              <a:spcBef>
                <a:spcPct val="50000"/>
              </a:spcBef>
              <a:buNone/>
            </a:pPr>
            <a:r>
              <a:rPr lang="zh-CN" altLang="en-US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热带草原气候，气候适宜，草场广阔；</a:t>
            </a:r>
            <a:r>
              <a:rPr lang="zh-CN" altLang="en-US" b="1" dirty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中部平原平坦开阔</a:t>
            </a:r>
            <a:r>
              <a:rPr lang="zh-CN" altLang="en-US" b="1" dirty="0">
                <a:latin typeface="黑体" panose="02010609060101010101" pitchFamily="49" charset="-122"/>
                <a:ea typeface="黑体" panose="02010609060101010101" pitchFamily="49" charset="-122"/>
              </a:rPr>
              <a:t>；</a:t>
            </a:r>
            <a:r>
              <a:rPr lang="zh-CN" altLang="en-US" b="1" dirty="0">
                <a:solidFill>
                  <a:srgbClr val="192BD7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大自流盆地有丰富地下水适宜牲畜饮用。</a:t>
            </a:r>
            <a:endParaRPr lang="zh-CN" altLang="en-US" b="1" dirty="0">
              <a:solidFill>
                <a:srgbClr val="192BD7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50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6" grpId="1" animBg="1"/>
      <p:bldP spid="8" grpId="0" animBg="1"/>
      <p:bldP spid="50184" grpId="0" animBg="1"/>
      <p:bldP spid="9" grpId="0" bldLvl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sp>
        <p:nvSpPr>
          <p:cNvPr id="51209" name="Text Box 4"/>
          <p:cNvSpPr txBox="1"/>
          <p:nvPr/>
        </p:nvSpPr>
        <p:spPr>
          <a:xfrm>
            <a:off x="0" y="77788"/>
            <a:ext cx="6357938" cy="708025"/>
          </a:xfrm>
          <a:prstGeom prst="rect">
            <a:avLst/>
          </a:prstGeom>
          <a:solidFill>
            <a:schemeClr val="bg1"/>
          </a:solidFill>
          <a:ln w="28575" cap="flat" cmpd="sng">
            <a:solidFill>
              <a:srgbClr val="FFCCFF"/>
            </a:solidFill>
            <a:prstDash val="solid"/>
            <a:miter/>
            <a:headEnd type="none" w="med" len="med"/>
            <a:tailEnd type="none" w="med" len="med"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r>
              <a:rPr lang="zh-CN" altLang="en-US" sz="40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三、后起的发达国家</a:t>
            </a:r>
            <a:endParaRPr lang="zh-CN" altLang="en-US" sz="4000" b="1" dirty="0">
              <a:solidFill>
                <a:srgbClr val="FF0000"/>
              </a:solidFill>
              <a:latin typeface="宋体" panose="02010600030101010101" pitchFamily="2" charset="-122"/>
            </a:endParaRPr>
          </a:p>
        </p:txBody>
      </p:sp>
      <p:sp>
        <p:nvSpPr>
          <p:cNvPr id="55297" name="Text Box 2"/>
          <p:cNvSpPr txBox="1">
            <a:spLocks noChangeArrowheads="1"/>
          </p:cNvSpPr>
          <p:nvPr/>
        </p:nvSpPr>
        <p:spPr bwMode="auto">
          <a:xfrm flipV="1">
            <a:off x="612775" y="969963"/>
            <a:ext cx="7918450" cy="5554662"/>
          </a:xfrm>
          <a:prstGeom prst="rect">
            <a:avLst/>
          </a:prstGeom>
          <a:gradFill rotWithShape="1">
            <a:gsLst>
              <a:gs pos="0">
                <a:srgbClr val="CCFF99">
                  <a:alpha val="56000"/>
                </a:srgbClr>
              </a:gs>
              <a:gs pos="50000">
                <a:schemeClr val="bg1"/>
              </a:gs>
              <a:gs pos="100000">
                <a:srgbClr val="CCFF99">
                  <a:alpha val="56000"/>
                </a:srgbClr>
              </a:gs>
            </a:gsLst>
            <a:lin ang="27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ot="10800000"/>
          <a:lstStyle/>
          <a:p>
            <a:pPr marR="0" defTabSz="914400" eaLnBrk="1" hangingPunct="1">
              <a:lnSpc>
                <a:spcPct val="150000"/>
              </a:lnSpc>
              <a:buClrTx/>
              <a:buSzTx/>
              <a:buFontTx/>
              <a:defRPr/>
            </a:pPr>
            <a:endParaRPr kumimoji="0" lang="zh-CN" altLang="zh-CN" kern="1200" cap="none" spc="0" normalizeH="0" baseline="0" noProof="0"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</p:txBody>
      </p:sp>
      <p:pic>
        <p:nvPicPr>
          <p:cNvPr id="51205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5750" y="3463925"/>
            <a:ext cx="4227513" cy="32575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1206" name="Text Box 5"/>
          <p:cNvSpPr txBox="1"/>
          <p:nvPr/>
        </p:nvSpPr>
        <p:spPr>
          <a:xfrm>
            <a:off x="1917700" y="857250"/>
            <a:ext cx="6035675" cy="5842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 eaLnBrk="1" hangingPunct="1">
              <a:spcBef>
                <a:spcPct val="50000"/>
              </a:spcBef>
              <a:buNone/>
            </a:pPr>
            <a:r>
              <a:rPr lang="zh-CN" altLang="en-US" b="1" dirty="0">
                <a:solidFill>
                  <a:srgbClr val="192BD7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养羊业危机</a:t>
            </a:r>
            <a:r>
              <a:rPr lang="en-US" altLang="zh-CN" b="1" dirty="0">
                <a:solidFill>
                  <a:srgbClr val="192BD7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——</a:t>
            </a:r>
            <a:r>
              <a:rPr lang="zh-CN" altLang="en-US" b="1" dirty="0">
                <a:solidFill>
                  <a:srgbClr val="192BD7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奇特的进口商品</a:t>
            </a:r>
            <a:endParaRPr lang="zh-CN" altLang="en-US" b="1" dirty="0">
              <a:solidFill>
                <a:srgbClr val="192BD7"/>
              </a:solidFill>
              <a:latin typeface="Times New Roman" panose="02020603050405020304" pitchFamily="18" charset="0"/>
              <a:ea typeface="黑体" panose="02010609060101010101" pitchFamily="49" charset="-122"/>
            </a:endParaRPr>
          </a:p>
        </p:txBody>
      </p:sp>
      <p:sp>
        <p:nvSpPr>
          <p:cNvPr id="258054" name="Text Box 6"/>
          <p:cNvSpPr txBox="1"/>
          <p:nvPr/>
        </p:nvSpPr>
        <p:spPr>
          <a:xfrm>
            <a:off x="214313" y="1357313"/>
            <a:ext cx="8296275" cy="177006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lnSpc>
                <a:spcPct val="130000"/>
              </a:lnSpc>
              <a:spcBef>
                <a:spcPct val="50000"/>
              </a:spcBef>
              <a:buNone/>
            </a:pPr>
            <a:r>
              <a:rPr lang="en-US" altLang="zh-CN" sz="2400" b="1" dirty="0">
                <a:latin typeface="宋体" panose="02010600030101010101" pitchFamily="2" charset="-122"/>
              </a:rPr>
              <a:t>    </a:t>
            </a:r>
            <a:r>
              <a:rPr lang="zh-CN" altLang="en-US" sz="2800" b="1" dirty="0">
                <a:latin typeface="宋体" panose="02010600030101010101" pitchFamily="2" charset="-122"/>
              </a:rPr>
              <a:t>澳大利亚由于养羊太多，羊粪泛滥成灾，使牧草不能再生，草场成了粪场。蚊蝇滋生，羊病流行，养羊业一时陷入了困境！</a:t>
            </a:r>
            <a:endParaRPr lang="zh-CN" altLang="en-US" sz="2800" b="1" dirty="0">
              <a:latin typeface="宋体" panose="02010600030101010101" pitchFamily="2" charset="-122"/>
            </a:endParaRPr>
          </a:p>
        </p:txBody>
      </p:sp>
      <p:sp>
        <p:nvSpPr>
          <p:cNvPr id="258055" name="Text Box 7"/>
          <p:cNvSpPr txBox="1"/>
          <p:nvPr/>
        </p:nvSpPr>
        <p:spPr>
          <a:xfrm>
            <a:off x="0" y="78105"/>
            <a:ext cx="9144000" cy="3448685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lnSpc>
                <a:spcPct val="130000"/>
              </a:lnSpc>
              <a:spcBef>
                <a:spcPct val="50000"/>
              </a:spcBef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澳大利亚</a:t>
            </a:r>
            <a:r>
              <a:rPr lang="en-US" altLang="zh-CN" sz="2400" b="1" dirty="0">
                <a:latin typeface="宋体" panose="02010600030101010101" pitchFamily="2" charset="-122"/>
              </a:rPr>
              <a:t>选择大力培养屎壳郎，希望能够从生态的角度自然解决这个问题，但是却发现这些屎壳郎仅仅分解袋鼠和考拉的粪便，好像是因为这里有些</a:t>
            </a:r>
            <a:r>
              <a:rPr lang="zh-CN" altLang="en-US" sz="2400" b="1" dirty="0">
                <a:latin typeface="宋体" panose="02010600030101010101" pitchFamily="2" charset="-122"/>
              </a:rPr>
              <a:t>羊</a:t>
            </a:r>
            <a:r>
              <a:rPr lang="en-US" altLang="zh-CN" sz="2400" b="1" dirty="0">
                <a:latin typeface="宋体" panose="02010600030101010101" pitchFamily="2" charset="-122"/>
              </a:rPr>
              <a:t>是从欧亚大陆上引进的品种，当地的屎壳郎不消化他们的粪便，既然当地的屎壳郎不行，那就从外地引进吧！我们中国的屎壳郎浩浩荡荡地出征去做“远征军”了。既然人家工作了，那我们也给正正名，屎壳郎其实原名应该叫蜣螂，他们可是大自然非常重要的一环，属于分解者，能够有效地将粪便分解，净化环境。   </a:t>
            </a:r>
            <a:endParaRPr lang="zh-CN" altLang="en-US" sz="2800" b="1" dirty="0">
              <a:latin typeface="宋体" panose="02010600030101010101" pitchFamily="2" charset="-122"/>
            </a:endParaRPr>
          </a:p>
        </p:txBody>
      </p:sp>
      <p:pic>
        <p:nvPicPr>
          <p:cNvPr id="51210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3263" y="3630613"/>
            <a:ext cx="4497387" cy="2894012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80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80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58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580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580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8054" grpId="0"/>
      <p:bldP spid="258055" grpId="0" bldLvl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sp>
        <p:nvSpPr>
          <p:cNvPr id="52226" name="Text Box 3"/>
          <p:cNvSpPr txBox="1"/>
          <p:nvPr/>
        </p:nvSpPr>
        <p:spPr>
          <a:xfrm>
            <a:off x="963613" y="1906588"/>
            <a:ext cx="184150" cy="639762"/>
          </a:xfrm>
          <a:prstGeom prst="rect">
            <a:avLst/>
          </a:prstGeom>
          <a:noFill/>
          <a:ln w="12700">
            <a:noFill/>
          </a:ln>
        </p:spPr>
        <p:txBody>
          <a:bodyPr wrap="non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lnSpc>
                <a:spcPct val="150000"/>
              </a:lnSpc>
              <a:spcBef>
                <a:spcPct val="0"/>
              </a:spcBef>
              <a:buNone/>
            </a:pPr>
            <a:endParaRPr lang="zh-CN" altLang="zh-CN" sz="2400" b="1" dirty="0">
              <a:latin typeface="宋体" panose="02010600030101010101" pitchFamily="2" charset="-122"/>
            </a:endParaRPr>
          </a:p>
        </p:txBody>
      </p:sp>
      <p:sp>
        <p:nvSpPr>
          <p:cNvPr id="276484" name="Text Box 4"/>
          <p:cNvSpPr txBox="1"/>
          <p:nvPr/>
        </p:nvSpPr>
        <p:spPr>
          <a:xfrm>
            <a:off x="165100" y="1154113"/>
            <a:ext cx="4405313" cy="2784475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lnSpc>
                <a:spcPct val="125000"/>
              </a:lnSpc>
              <a:spcBef>
                <a:spcPct val="0"/>
              </a:spcBef>
              <a:buNone/>
            </a:pPr>
            <a:r>
              <a:rPr lang="en-US" altLang="zh-CN" sz="2800" b="1" dirty="0">
                <a:latin typeface="宋体" panose="02010600030101010101" pitchFamily="2" charset="-122"/>
              </a:rPr>
              <a:t>    </a:t>
            </a:r>
            <a:r>
              <a:rPr lang="zh-CN" altLang="en-US" sz="2800" b="1" dirty="0">
                <a:latin typeface="宋体" panose="02010600030101010101" pitchFamily="2" charset="-122"/>
              </a:rPr>
              <a:t>读图，澳大利亚的主要农产品有哪些？</a:t>
            </a:r>
            <a:endParaRPr lang="zh-CN" altLang="en-US" sz="2800" b="1" dirty="0">
              <a:latin typeface="宋体" panose="02010600030101010101" pitchFamily="2" charset="-122"/>
            </a:endParaRPr>
          </a:p>
          <a:p>
            <a:pPr marL="0" lvl="0" indent="0" algn="just" eaLnBrk="1" hangingPunct="1">
              <a:lnSpc>
                <a:spcPct val="125000"/>
              </a:lnSpc>
              <a:spcBef>
                <a:spcPct val="0"/>
              </a:spcBef>
              <a:buNone/>
            </a:pP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 种植业：</a:t>
            </a:r>
            <a:r>
              <a:rPr lang="zh-CN" altLang="en-US" sz="2800" b="1" dirty="0">
                <a:solidFill>
                  <a:srgbClr val="3333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小麦、经济作物（甘蔗、马铃薯）</a:t>
            </a:r>
            <a:endParaRPr lang="zh-CN" altLang="en-US" sz="2800" b="1" dirty="0">
              <a:solidFill>
                <a:srgbClr val="3333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lvl="0" indent="0" algn="just" eaLnBrk="1" hangingPunct="1">
              <a:lnSpc>
                <a:spcPct val="125000"/>
              </a:lnSpc>
              <a:spcBef>
                <a:spcPct val="0"/>
              </a:spcBef>
              <a:buNone/>
            </a:pP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 畜牧业：</a:t>
            </a:r>
            <a:r>
              <a:rPr lang="zh-CN" altLang="en-US" sz="2800" b="1" dirty="0">
                <a:solidFill>
                  <a:srgbClr val="3333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羊毛、牛肉等。</a:t>
            </a:r>
            <a:endParaRPr lang="zh-CN" altLang="en-US" sz="2800" b="1" dirty="0">
              <a:solidFill>
                <a:srgbClr val="3333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76489" name="Rectangle 9"/>
          <p:cNvSpPr/>
          <p:nvPr/>
        </p:nvSpPr>
        <p:spPr>
          <a:xfrm>
            <a:off x="520700" y="5508625"/>
            <a:ext cx="8424863" cy="708025"/>
          </a:xfrm>
          <a:prstGeom prst="rect">
            <a:avLst/>
          </a:prstGeom>
          <a:solidFill>
            <a:schemeClr val="bg1"/>
          </a:solidFill>
          <a:ln w="57150" cap="flat" cmpd="sng">
            <a:solidFill>
              <a:schemeClr val="tx1"/>
            </a:solidFill>
            <a:prstDash val="dash"/>
            <a:miter/>
            <a:headEnd type="none" w="med" len="med"/>
            <a:tailEnd type="none" w="med" len="med"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lnSpc>
                <a:spcPct val="125000"/>
              </a:lnSpc>
              <a:spcBef>
                <a:spcPct val="50000"/>
              </a:spcBef>
              <a:buNone/>
            </a:pPr>
            <a:r>
              <a:rPr lang="zh-CN" altLang="en-US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世界重要的小麦、羊毛、牛肉生产国和出口国</a:t>
            </a:r>
            <a:endParaRPr lang="zh-CN" altLang="en-US" b="1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52229" name="Picture 11" descr="澳大利亚农牧业分布"/>
          <p:cNvPicPr>
            <a:picLocks noChangeAspect="1"/>
          </p:cNvPicPr>
          <p:nvPr/>
        </p:nvPicPr>
        <p:blipFill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716463" y="1341438"/>
            <a:ext cx="4229100" cy="403066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2230" name="Text Box 4"/>
          <p:cNvSpPr txBox="1"/>
          <p:nvPr/>
        </p:nvSpPr>
        <p:spPr>
          <a:xfrm>
            <a:off x="0" y="77788"/>
            <a:ext cx="6357938" cy="708025"/>
          </a:xfrm>
          <a:prstGeom prst="rect">
            <a:avLst/>
          </a:prstGeom>
          <a:solidFill>
            <a:schemeClr val="bg1"/>
          </a:solidFill>
          <a:ln w="28575" cap="flat" cmpd="sng">
            <a:solidFill>
              <a:srgbClr val="FFCCFF"/>
            </a:solidFill>
            <a:prstDash val="solid"/>
            <a:miter/>
            <a:headEnd type="none" w="med" len="med"/>
            <a:tailEnd type="none" w="med" len="med"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r>
              <a:rPr lang="zh-CN" altLang="en-US" sz="40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三、后起的发达国家</a:t>
            </a:r>
            <a:endParaRPr lang="zh-CN" altLang="en-US" sz="4000" b="1" dirty="0">
              <a:solidFill>
                <a:srgbClr val="FF0000"/>
              </a:solidFill>
              <a:latin typeface="宋体" panose="02010600030101010101" pitchFamily="2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484">
                                            <p:txEl>
                                              <p:charRg st="22" end="4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76484">
                                            <p:txEl>
                                              <p:charRg st="22" end="4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484">
                                            <p:txEl>
                                              <p:charRg st="43" end="5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76484">
                                            <p:txEl>
                                              <p:charRg st="43" end="5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764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6489" grpId="0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pic>
        <p:nvPicPr>
          <p:cNvPr id="53250" name="Picture 11" descr="8-72"/>
          <p:cNvPicPr>
            <a:picLocks noChangeAspect="1"/>
          </p:cNvPicPr>
          <p:nvPr/>
        </p:nvPicPr>
        <p:blipFill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5409" t="6061" r="10361" b="8727"/>
          <a:stretch>
            <a:fillRect/>
          </a:stretch>
        </p:blipFill>
        <p:spPr>
          <a:xfrm>
            <a:off x="3132138" y="803275"/>
            <a:ext cx="5795962" cy="50546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59076" name="Rectangle 4"/>
          <p:cNvSpPr/>
          <p:nvPr/>
        </p:nvSpPr>
        <p:spPr>
          <a:xfrm>
            <a:off x="171450" y="919163"/>
            <a:ext cx="3214688" cy="4939030"/>
          </a:xfrm>
          <a:prstGeom prst="rect">
            <a:avLst/>
          </a:prstGeom>
          <a:noFill/>
          <a:ln w="12700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lnSpc>
                <a:spcPct val="125000"/>
              </a:lnSpc>
              <a:spcBef>
                <a:spcPct val="0"/>
              </a:spcBef>
              <a:buNone/>
            </a:pPr>
            <a:r>
              <a:rPr lang="en-US" altLang="zh-CN" sz="2800" b="1" dirty="0"/>
              <a:t>1</a:t>
            </a:r>
            <a:r>
              <a:rPr lang="zh-CN" altLang="en-US" sz="2800" b="1" dirty="0"/>
              <a:t>、读图说出澳大利亚主要的矿产、分布特点？</a:t>
            </a:r>
            <a:endParaRPr lang="zh-CN" altLang="en-US" sz="2800" b="1" dirty="0"/>
          </a:p>
          <a:p>
            <a:pPr marL="0" lvl="0" indent="0" algn="just" eaLnBrk="1" hangingPunct="1">
              <a:lnSpc>
                <a:spcPct val="125000"/>
              </a:lnSpc>
              <a:spcBef>
                <a:spcPct val="0"/>
              </a:spcBef>
              <a:buNone/>
            </a:pPr>
            <a:r>
              <a:rPr lang="zh-CN" altLang="en-US" sz="28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铁矿、铝土矿和煤矿储量丰富。</a:t>
            </a:r>
            <a:endParaRPr lang="en-US" altLang="zh-CN" sz="2800" b="1" dirty="0"/>
          </a:p>
          <a:p>
            <a:pPr marL="0" lvl="0" indent="0" algn="just" eaLnBrk="1" hangingPunct="1">
              <a:lnSpc>
                <a:spcPct val="125000"/>
              </a:lnSpc>
              <a:spcBef>
                <a:spcPct val="0"/>
              </a:spcBef>
              <a:buNone/>
            </a:pPr>
            <a:r>
              <a:rPr lang="en-US" altLang="zh-CN" sz="2800" b="1" dirty="0"/>
              <a:t>2</a:t>
            </a:r>
            <a:r>
              <a:rPr lang="zh-CN" altLang="en-US" sz="2800" b="1" dirty="0"/>
              <a:t>、主要工业部门？</a:t>
            </a:r>
            <a:r>
              <a:rPr lang="zh-CN" altLang="en-US" sz="2800" b="1" dirty="0">
                <a:latin typeface="宋体" panose="02010600030101010101" pitchFamily="2" charset="-122"/>
              </a:rPr>
              <a:t>   </a:t>
            </a:r>
            <a:endParaRPr lang="zh-CN" altLang="en-US" sz="2800" b="1" dirty="0">
              <a:solidFill>
                <a:srgbClr val="3333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lvl="0" indent="0" algn="just" eaLnBrk="1" hangingPunct="1">
              <a:lnSpc>
                <a:spcPct val="125000"/>
              </a:lnSpc>
              <a:spcBef>
                <a:spcPct val="0"/>
              </a:spcBef>
              <a:buNone/>
            </a:pPr>
            <a:r>
              <a:rPr lang="zh-CN" altLang="en-US" sz="2800" b="1" dirty="0">
                <a:solidFill>
                  <a:srgbClr val="3333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钢铁、有色冶金、汽车、化工、食品、纺织工业为主。</a:t>
            </a:r>
            <a:endParaRPr lang="zh-CN" altLang="en-US" sz="2800" b="1" dirty="0">
              <a:solidFill>
                <a:srgbClr val="3333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59079" name="Oval 7"/>
          <p:cNvSpPr/>
          <p:nvPr/>
        </p:nvSpPr>
        <p:spPr>
          <a:xfrm rot="5400000">
            <a:off x="7291388" y="3090863"/>
            <a:ext cx="1539875" cy="790575"/>
          </a:xfrm>
          <a:prstGeom prst="ellipse">
            <a:avLst/>
          </a:prstGeom>
          <a:noFill/>
          <a:ln w="57150" cap="sq" cmpd="sng">
            <a:solidFill>
              <a:srgbClr val="FF0000"/>
            </a:solidFill>
            <a:prstDash val="solid"/>
            <a:headEnd type="none" w="med" len="med"/>
            <a:tailEnd type="none" w="med" len="med"/>
          </a:ln>
        </p:spPr>
        <p:txBody>
          <a:bodyPr anchor="ctr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endParaRPr lang="zh-CN" altLang="en-US" sz="2400" b="1" dirty="0"/>
          </a:p>
        </p:txBody>
      </p:sp>
      <p:sp>
        <p:nvSpPr>
          <p:cNvPr id="259080" name="Oval 8"/>
          <p:cNvSpPr/>
          <p:nvPr/>
        </p:nvSpPr>
        <p:spPr>
          <a:xfrm rot="3863297">
            <a:off x="6583363" y="1393825"/>
            <a:ext cx="1463675" cy="844550"/>
          </a:xfrm>
          <a:prstGeom prst="ellipse">
            <a:avLst/>
          </a:prstGeom>
          <a:noFill/>
          <a:ln w="57150" cap="sq" cmpd="sng">
            <a:solidFill>
              <a:srgbClr val="FF0000"/>
            </a:solidFill>
            <a:prstDash val="solid"/>
            <a:headEnd type="none" w="med" len="med"/>
            <a:tailEnd type="none" w="med" len="med"/>
          </a:ln>
        </p:spPr>
        <p:txBody>
          <a:bodyPr anchor="ctr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endParaRPr lang="zh-CN" altLang="en-US" sz="2400" b="1" dirty="0"/>
          </a:p>
        </p:txBody>
      </p:sp>
      <p:sp>
        <p:nvSpPr>
          <p:cNvPr id="259081" name="Oval 9"/>
          <p:cNvSpPr/>
          <p:nvPr/>
        </p:nvSpPr>
        <p:spPr>
          <a:xfrm>
            <a:off x="3386138" y="2505075"/>
            <a:ext cx="898525" cy="935038"/>
          </a:xfrm>
          <a:prstGeom prst="ellipse">
            <a:avLst/>
          </a:prstGeom>
          <a:noFill/>
          <a:ln w="57150" cap="sq" cmpd="sng">
            <a:solidFill>
              <a:srgbClr val="FF0000"/>
            </a:solidFill>
            <a:prstDash val="solid"/>
            <a:headEnd type="none" w="med" len="med"/>
            <a:tailEnd type="none" w="med" len="med"/>
          </a:ln>
        </p:spPr>
        <p:txBody>
          <a:bodyPr anchor="ctr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endParaRPr lang="zh-CN" altLang="en-US" sz="2400" b="1" dirty="0"/>
          </a:p>
        </p:txBody>
      </p:sp>
      <p:sp>
        <p:nvSpPr>
          <p:cNvPr id="259085" name="Text Box 13"/>
          <p:cNvSpPr txBox="1"/>
          <p:nvPr/>
        </p:nvSpPr>
        <p:spPr>
          <a:xfrm>
            <a:off x="642938" y="5857875"/>
            <a:ext cx="8358187" cy="954088"/>
          </a:xfrm>
          <a:prstGeom prst="rect">
            <a:avLst/>
          </a:prstGeom>
          <a:solidFill>
            <a:srgbClr val="FFFF99"/>
          </a:solidFill>
          <a:ln w="9525" cap="flat" cmpd="sng">
            <a:solidFill>
              <a:srgbClr val="000080"/>
            </a:solidFill>
            <a:prstDash val="solid"/>
            <a:miter/>
            <a:headEnd type="none" w="med" len="med"/>
            <a:tailEnd type="none" w="med" len="med"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50000"/>
              </a:spcBef>
              <a:buNone/>
            </a:pPr>
            <a:r>
              <a:rPr lang="zh-CN" altLang="en-US" sz="2800" b="1" dirty="0">
                <a:solidFill>
                  <a:srgbClr val="FF0000"/>
                </a:solidFill>
                <a:ea typeface="黑体" panose="02010609060101010101" pitchFamily="49" charset="-122"/>
              </a:rPr>
              <a:t>近年</a:t>
            </a:r>
            <a:r>
              <a:rPr lang="zh-CN" altLang="en-US" sz="2800" b="1" dirty="0">
                <a:solidFill>
                  <a:srgbClr val="3333FF"/>
                </a:solidFill>
                <a:ea typeface="黑体" panose="02010609060101010101" pitchFamily="49" charset="-122"/>
              </a:rPr>
              <a:t>来，服务业发展较快，</a:t>
            </a:r>
            <a:r>
              <a:rPr lang="zh-CN" altLang="en-US" sz="2800" b="1" dirty="0">
                <a:solidFill>
                  <a:srgbClr val="FF0000"/>
                </a:solidFill>
                <a:ea typeface="黑体" panose="02010609060101010101" pitchFamily="49" charset="-122"/>
              </a:rPr>
              <a:t>高新技术产业逐步崛起，</a:t>
            </a:r>
            <a:r>
              <a:rPr lang="zh-CN" altLang="en-US" sz="2800" b="1" dirty="0">
                <a:solidFill>
                  <a:srgbClr val="192BD7"/>
                </a:solidFill>
                <a:ea typeface="黑体" panose="02010609060101010101" pitchFamily="49" charset="-122"/>
              </a:rPr>
              <a:t>以医药、电子产品相对突出。</a:t>
            </a:r>
            <a:endParaRPr lang="zh-CN" altLang="en-US" sz="2800" b="1" dirty="0">
              <a:solidFill>
                <a:srgbClr val="192BD7"/>
              </a:solidFill>
              <a:ea typeface="黑体" panose="02010609060101010101" pitchFamily="49" charset="-122"/>
            </a:endParaRPr>
          </a:p>
        </p:txBody>
      </p:sp>
      <p:sp>
        <p:nvSpPr>
          <p:cNvPr id="259086" name="Line 14"/>
          <p:cNvSpPr/>
          <p:nvPr/>
        </p:nvSpPr>
        <p:spPr>
          <a:xfrm flipH="1">
            <a:off x="4357688" y="4941888"/>
            <a:ext cx="2159000" cy="844550"/>
          </a:xfrm>
          <a:prstGeom prst="line">
            <a:avLst/>
          </a:prstGeom>
          <a:ln w="28575" cap="flat" cmpd="sng">
            <a:solidFill>
              <a:schemeClr val="accent2"/>
            </a:solidFill>
            <a:prstDash val="sysDot"/>
            <a:headEnd type="none" w="med" len="med"/>
            <a:tailEnd type="triangle" w="med" len="med"/>
          </a:ln>
        </p:spPr>
      </p:sp>
      <p:sp>
        <p:nvSpPr>
          <p:cNvPr id="259087" name="Oval 15"/>
          <p:cNvSpPr/>
          <p:nvPr/>
        </p:nvSpPr>
        <p:spPr>
          <a:xfrm>
            <a:off x="6300788" y="4057650"/>
            <a:ext cx="647700" cy="433388"/>
          </a:xfrm>
          <a:prstGeom prst="ellipse">
            <a:avLst/>
          </a:prstGeom>
          <a:noFill/>
          <a:ln w="31750" cap="flat" cmpd="sng">
            <a:solidFill>
              <a:srgbClr val="0000FF"/>
            </a:solidFill>
            <a:prstDash val="sysDot"/>
            <a:headEnd type="none" w="med" len="med"/>
            <a:tailEnd type="none" w="med" len="med"/>
          </a:ln>
        </p:spPr>
        <p:txBody>
          <a:bodyPr wrap="none" anchor="ctr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endParaRPr lang="zh-CN" altLang="en-US" sz="2400" b="1" dirty="0"/>
          </a:p>
        </p:txBody>
      </p:sp>
      <p:sp>
        <p:nvSpPr>
          <p:cNvPr id="53258" name="Text Box 4"/>
          <p:cNvSpPr txBox="1"/>
          <p:nvPr/>
        </p:nvSpPr>
        <p:spPr>
          <a:xfrm>
            <a:off x="0" y="77788"/>
            <a:ext cx="6357938" cy="708025"/>
          </a:xfrm>
          <a:prstGeom prst="rect">
            <a:avLst/>
          </a:prstGeom>
          <a:solidFill>
            <a:schemeClr val="bg1"/>
          </a:solidFill>
          <a:ln w="28575" cap="flat" cmpd="sng">
            <a:solidFill>
              <a:srgbClr val="FFCCFF"/>
            </a:solidFill>
            <a:prstDash val="solid"/>
            <a:miter/>
            <a:headEnd type="none" w="med" len="med"/>
            <a:tailEnd type="none" w="med" len="med"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r>
              <a:rPr lang="zh-CN" altLang="en-US" sz="4000" b="1" dirty="0">
                <a:latin typeface="黑体" panose="02010609060101010101" pitchFamily="49" charset="-122"/>
                <a:ea typeface="黑体" panose="02010609060101010101" pitchFamily="49" charset="-122"/>
              </a:rPr>
              <a:t>三、后起的</a:t>
            </a:r>
            <a:r>
              <a:rPr lang="zh-CN" altLang="en-US" sz="40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发达</a:t>
            </a:r>
            <a:r>
              <a:rPr lang="zh-CN" altLang="en-US" sz="4000" b="1" dirty="0">
                <a:latin typeface="黑体" panose="02010609060101010101" pitchFamily="49" charset="-122"/>
                <a:ea typeface="黑体" panose="02010609060101010101" pitchFamily="49" charset="-122"/>
              </a:rPr>
              <a:t>国家</a:t>
            </a:r>
            <a:endParaRPr lang="zh-CN" altLang="en-US" sz="40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53259" name="Text Box 10"/>
          <p:cNvSpPr txBox="1"/>
          <p:nvPr/>
        </p:nvSpPr>
        <p:spPr>
          <a:xfrm>
            <a:off x="5683250" y="173038"/>
            <a:ext cx="2879725" cy="519112"/>
          </a:xfrm>
          <a:prstGeom prst="rect">
            <a:avLst/>
          </a:prstGeom>
          <a:noFill/>
          <a:ln w="12700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r>
              <a:rPr lang="zh-CN" altLang="en-US" sz="2800" b="1" dirty="0">
                <a:solidFill>
                  <a:srgbClr val="3333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（二）工矿业</a:t>
            </a:r>
            <a:endParaRPr lang="zh-CN" altLang="en-US" sz="2800" b="1" dirty="0">
              <a:solidFill>
                <a:srgbClr val="3333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2590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500"/>
                                        <p:tgtEl>
                                          <p:spTgt spid="2590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500"/>
                                        <p:tgtEl>
                                          <p:spTgt spid="2590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07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07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0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2590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9079" grpId="0" animBg="1"/>
      <p:bldP spid="259080" grpId="0" animBg="1"/>
      <p:bldP spid="259081" grpId="0" animBg="1"/>
      <p:bldP spid="259085" grpId="0" bldLvl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sp>
        <p:nvSpPr>
          <p:cNvPr id="54274" name="Rectangle 7"/>
          <p:cNvSpPr/>
          <p:nvPr/>
        </p:nvSpPr>
        <p:spPr>
          <a:xfrm>
            <a:off x="0" y="692150"/>
            <a:ext cx="9144000" cy="6165850"/>
          </a:xfrm>
          <a:prstGeom prst="rect">
            <a:avLst/>
          </a:prstGeom>
          <a:blipFill rotWithShape="1">
            <a:blip r:embed="rId1"/>
            <a:stretch>
              <a:fillRect/>
            </a:stretch>
          </a:blipFill>
          <a:ln w="9525">
            <a:noFill/>
          </a:ln>
        </p:spPr>
        <p:txBody>
          <a:bodyPr wrap="none" anchor="ctr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endParaRPr lang="zh-CN" altLang="en-US" sz="2400" b="1" dirty="0"/>
          </a:p>
        </p:txBody>
      </p:sp>
      <p:sp>
        <p:nvSpPr>
          <p:cNvPr id="54275" name="Rectangle 4"/>
          <p:cNvSpPr/>
          <p:nvPr/>
        </p:nvSpPr>
        <p:spPr>
          <a:xfrm>
            <a:off x="0" y="781050"/>
            <a:ext cx="9144000" cy="1168400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txBody>
          <a:bodyPr anchor="ctr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lnSpc>
                <a:spcPct val="125000"/>
              </a:lnSpc>
              <a:spcBef>
                <a:spcPct val="0"/>
              </a:spcBef>
              <a:buNone/>
            </a:pPr>
            <a:r>
              <a:rPr lang="zh-CN" altLang="en-US" sz="2800" b="1" dirty="0">
                <a:latin typeface="楷体_GB2312" pitchFamily="49" charset="-122"/>
                <a:ea typeface="楷体_GB2312" pitchFamily="49" charset="-122"/>
              </a:rPr>
              <a:t>服务业是澳经济最重要和发展最快的部门。其中，旅游业发达，澳</a:t>
            </a:r>
            <a:r>
              <a:rPr lang="zh-CN" altLang="en-US" sz="2800" b="1" dirty="0">
                <a:solidFill>
                  <a:srgbClr val="FF0000"/>
                </a:solidFill>
                <a:latin typeface="楷体_GB2312" pitchFamily="49" charset="-122"/>
                <a:ea typeface="楷体_GB2312" pitchFamily="49" charset="-122"/>
              </a:rPr>
              <a:t>旅游资源丰富</a:t>
            </a:r>
            <a:r>
              <a:rPr lang="zh-CN" altLang="en-US" sz="2800" b="1" dirty="0">
                <a:latin typeface="楷体_GB2312" pitchFamily="49" charset="-122"/>
                <a:ea typeface="楷体_GB2312" pitchFamily="49" charset="-122"/>
              </a:rPr>
              <a:t>，各大城市都是旅游景点。</a:t>
            </a:r>
            <a:endParaRPr lang="zh-CN" altLang="en-US" sz="2800" b="1" dirty="0"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54276" name="Text Box 5"/>
          <p:cNvSpPr txBox="1"/>
          <p:nvPr/>
        </p:nvSpPr>
        <p:spPr>
          <a:xfrm>
            <a:off x="6264275" y="77788"/>
            <a:ext cx="2879725" cy="519112"/>
          </a:xfrm>
          <a:prstGeom prst="rect">
            <a:avLst/>
          </a:prstGeom>
          <a:noFill/>
          <a:ln w="12700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r>
              <a:rPr lang="zh-CN" altLang="en-US" sz="2800" b="1" dirty="0">
                <a:solidFill>
                  <a:srgbClr val="3333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（三）服务业</a:t>
            </a:r>
            <a:endParaRPr lang="zh-CN" altLang="en-US" sz="2800" b="1" dirty="0">
              <a:solidFill>
                <a:srgbClr val="3333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277" name="Text Box 4"/>
          <p:cNvSpPr txBox="1"/>
          <p:nvPr/>
        </p:nvSpPr>
        <p:spPr>
          <a:xfrm>
            <a:off x="0" y="77788"/>
            <a:ext cx="6357938" cy="708025"/>
          </a:xfrm>
          <a:prstGeom prst="rect">
            <a:avLst/>
          </a:prstGeom>
          <a:solidFill>
            <a:schemeClr val="bg1"/>
          </a:solidFill>
          <a:ln w="28575" cap="flat" cmpd="sng">
            <a:solidFill>
              <a:srgbClr val="FFCCFF"/>
            </a:solidFill>
            <a:prstDash val="solid"/>
            <a:miter/>
            <a:headEnd type="none" w="med" len="med"/>
            <a:tailEnd type="none" w="med" len="med"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r>
              <a:rPr lang="zh-CN" altLang="en-US" sz="40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三、后起的发达国家</a:t>
            </a:r>
            <a:endParaRPr lang="zh-CN" altLang="en-US" sz="4000" b="1" dirty="0">
              <a:solidFill>
                <a:srgbClr val="FF0000"/>
              </a:solidFill>
              <a:latin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pic>
        <p:nvPicPr>
          <p:cNvPr id="26626" name="Picture 4" descr="大洋洲政区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0825" y="727075"/>
            <a:ext cx="8459788" cy="61309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" name="Text Box 8"/>
          <p:cNvSpPr txBox="1"/>
          <p:nvPr/>
        </p:nvSpPr>
        <p:spPr>
          <a:xfrm>
            <a:off x="76200" y="727075"/>
            <a:ext cx="9144000" cy="1238250"/>
          </a:xfrm>
          <a:prstGeom prst="rect">
            <a:avLst/>
          </a:prstGeom>
          <a:solidFill>
            <a:schemeClr val="bg1"/>
          </a:solidFill>
          <a:ln w="57150" cap="flat" cmpd="sng">
            <a:solidFill>
              <a:schemeClr val="tx1"/>
            </a:solidFill>
            <a:prstDash val="dash"/>
            <a:miter/>
            <a:headEnd type="none" w="med" len="med"/>
            <a:tailEnd type="none" w="med" len="med"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lnSpc>
                <a:spcPct val="125000"/>
              </a:lnSpc>
              <a:spcBef>
                <a:spcPct val="50000"/>
              </a:spcBef>
              <a:buNone/>
            </a:pPr>
            <a:r>
              <a:rPr lang="zh-CN" altLang="en-US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大洋洲是世界上面积最小、除南极洲外人口最少、分布最零散的大洲（</a:t>
            </a:r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P104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阅读</a:t>
            </a:r>
            <a:r>
              <a:rPr lang="zh-CN" altLang="en-US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）。</a:t>
            </a:r>
            <a:endParaRPr lang="zh-CN" altLang="en-US" b="1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6628" name="Text Box 13"/>
          <p:cNvSpPr txBox="1"/>
          <p:nvPr/>
        </p:nvSpPr>
        <p:spPr>
          <a:xfrm>
            <a:off x="107950" y="68263"/>
            <a:ext cx="8712200" cy="5238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50000"/>
              </a:spcBef>
              <a:buNone/>
            </a:pPr>
            <a:r>
              <a:rPr lang="zh-CN" altLang="en-US" sz="2800" b="1" dirty="0">
                <a:ea typeface="微软雅黑" panose="020B0503020204020204" pitchFamily="34" charset="-122"/>
              </a:rPr>
              <a:t>所在大洲是？该大洲面积世界第？人口数量？</a:t>
            </a:r>
            <a:endParaRPr lang="zh-CN" altLang="en-US" sz="2800" b="1" dirty="0"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pic>
        <p:nvPicPr>
          <p:cNvPr id="30722" name="Picture 4" descr="澳大利亚剖面图 拷贝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00563" y="857250"/>
            <a:ext cx="4475162" cy="32416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0723" name="Text Box 9"/>
          <p:cNvSpPr txBox="1"/>
          <p:nvPr/>
        </p:nvSpPr>
        <p:spPr>
          <a:xfrm>
            <a:off x="50800" y="1525588"/>
            <a:ext cx="4429125" cy="4932362"/>
          </a:xfrm>
          <a:prstGeom prst="rect">
            <a:avLst/>
          </a:prstGeom>
          <a:solidFill>
            <a:srgbClr val="CCFFCC">
              <a:alpha val="49803"/>
            </a:srgbClr>
          </a:solidFill>
          <a:ln w="12700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lnSpc>
                <a:spcPct val="125000"/>
              </a:lnSpc>
              <a:spcBef>
                <a:spcPct val="0"/>
              </a:spcBef>
              <a:buNone/>
            </a:pPr>
            <a:r>
              <a:rPr lang="zh-CN" altLang="en-US" b="1" dirty="0">
                <a:latin typeface="黑体" panose="02010609060101010101" pitchFamily="49" charset="-122"/>
                <a:ea typeface="黑体" panose="02010609060101010101" pitchFamily="49" charset="-122"/>
              </a:rPr>
              <a:t>澳大利亚</a:t>
            </a:r>
            <a:r>
              <a:rPr lang="zh-CN" altLang="en-US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面积居世界第</a:t>
            </a:r>
            <a:r>
              <a:rPr lang="en-US" altLang="zh-CN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___</a:t>
            </a:r>
            <a:r>
              <a:rPr lang="zh-CN" altLang="en-US" b="1" dirty="0">
                <a:latin typeface="黑体" panose="02010609060101010101" pitchFamily="49" charset="-122"/>
                <a:ea typeface="黑体" panose="02010609060101010101" pitchFamily="49" charset="-122"/>
              </a:rPr>
              <a:t>位，</a:t>
            </a:r>
            <a:r>
              <a:rPr lang="en-US" altLang="zh-CN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___</a:t>
            </a:r>
            <a:r>
              <a:rPr lang="zh-CN" altLang="en-US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色人种</a:t>
            </a:r>
            <a:r>
              <a:rPr lang="zh-CN" altLang="en-US" b="1" dirty="0">
                <a:latin typeface="黑体" panose="02010609060101010101" pitchFamily="49" charset="-122"/>
                <a:ea typeface="黑体" panose="02010609060101010101" pitchFamily="49" charset="-122"/>
              </a:rPr>
              <a:t>约占</a:t>
            </a:r>
            <a:r>
              <a:rPr lang="en-US" altLang="zh-CN" b="1" dirty="0">
                <a:latin typeface="黑体" panose="02010609060101010101" pitchFamily="49" charset="-122"/>
                <a:ea typeface="黑体" panose="02010609060101010101" pitchFamily="49" charset="-122"/>
              </a:rPr>
              <a:t>90%</a:t>
            </a:r>
            <a:r>
              <a:rPr lang="zh-CN" altLang="en-US" b="1" dirty="0">
                <a:latin typeface="黑体" panose="02010609060101010101" pitchFamily="49" charset="-122"/>
                <a:ea typeface="黑体" panose="02010609060101010101" pitchFamily="49" charset="-122"/>
              </a:rPr>
              <a:t>，多数是</a:t>
            </a:r>
            <a:r>
              <a:rPr lang="en-US" altLang="zh-CN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___</a:t>
            </a:r>
            <a:r>
              <a:rPr lang="zh-CN" altLang="en-US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国移民</a:t>
            </a:r>
            <a:r>
              <a:rPr lang="zh-CN" altLang="en-US" b="1" dirty="0">
                <a:latin typeface="黑体" panose="02010609060101010101" pitchFamily="49" charset="-122"/>
                <a:ea typeface="黑体" panose="02010609060101010101" pitchFamily="49" charset="-122"/>
              </a:rPr>
              <a:t>的后裔，其余主要是亚洲移民及其后裔，以及少量原住居民，</a:t>
            </a:r>
            <a:r>
              <a:rPr lang="zh-CN" altLang="en-US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城市人口</a:t>
            </a:r>
            <a:r>
              <a:rPr lang="zh-CN" altLang="en-US" b="1" dirty="0">
                <a:latin typeface="黑体" panose="02010609060101010101" pitchFamily="49" charset="-122"/>
                <a:ea typeface="黑体" panose="02010609060101010101" pitchFamily="49" charset="-122"/>
              </a:rPr>
              <a:t>约占总人口</a:t>
            </a:r>
            <a:r>
              <a:rPr lang="en-US" altLang="zh-CN" b="1" dirty="0">
                <a:latin typeface="黑体" panose="02010609060101010101" pitchFamily="49" charset="-122"/>
                <a:ea typeface="黑体" panose="02010609060101010101" pitchFamily="49" charset="-122"/>
              </a:rPr>
              <a:t>90%</a:t>
            </a:r>
            <a:r>
              <a:rPr lang="zh-CN" altLang="en-US" b="1" dirty="0">
                <a:latin typeface="黑体" panose="02010609060101010101" pitchFamily="49" charset="-122"/>
                <a:ea typeface="黑体" panose="02010609060101010101" pitchFamily="49" charset="-122"/>
              </a:rPr>
              <a:t>以上，通用语言是</a:t>
            </a:r>
            <a:r>
              <a:rPr lang="en-US" altLang="zh-CN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___ </a:t>
            </a:r>
            <a:r>
              <a:rPr lang="zh-CN" altLang="en-US" b="1" dirty="0">
                <a:latin typeface="黑体" panose="02010609060101010101" pitchFamily="49" charset="-122"/>
                <a:ea typeface="黑体" panose="02010609060101010101" pitchFamily="49" charset="-122"/>
              </a:rPr>
              <a:t>。</a:t>
            </a:r>
            <a:endParaRPr lang="zh-CN" altLang="en-US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0725" name="Text Box 11"/>
          <p:cNvSpPr txBox="1"/>
          <p:nvPr/>
        </p:nvSpPr>
        <p:spPr>
          <a:xfrm>
            <a:off x="827088" y="1016000"/>
            <a:ext cx="3024187" cy="5191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50000"/>
              </a:spcBef>
              <a:buNone/>
            </a:pPr>
            <a:r>
              <a:rPr lang="zh-CN" altLang="en-US" sz="2800" b="1" dirty="0">
                <a:solidFill>
                  <a:schemeClr val="accent2"/>
                </a:solidFill>
                <a:ea typeface="微软雅黑" panose="020B0503020204020204" pitchFamily="34" charset="-122"/>
              </a:rPr>
              <a:t>国家概况</a:t>
            </a:r>
            <a:endParaRPr lang="zh-CN" altLang="en-US" sz="2800" b="1" dirty="0">
              <a:solidFill>
                <a:schemeClr val="accent2"/>
              </a:solidFill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51765" y="2247900"/>
            <a:ext cx="513080" cy="46037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p>
            <a:r>
              <a:rPr lang="zh-CN" altLang="en-US"/>
              <a:t>六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863090" y="2247900"/>
            <a:ext cx="513080" cy="46037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p>
            <a:r>
              <a:rPr lang="zh-CN" altLang="en-US"/>
              <a:t>白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2910840" y="2797810"/>
            <a:ext cx="513080" cy="46037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p>
            <a:r>
              <a:rPr lang="zh-CN" altLang="en-US"/>
              <a:t>英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2910840" y="5896610"/>
            <a:ext cx="939800" cy="46037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p>
            <a:r>
              <a:rPr lang="zh-CN" altLang="en-US"/>
              <a:t>英语</a:t>
            </a:r>
            <a:endParaRPr lang="zh-CN" alt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3" grpId="0" bldLvl="0" animBg="1"/>
      <p:bldP spid="3" grpId="1" animBg="1"/>
      <p:bldP spid="4" grpId="0" bldLvl="0" animBg="1"/>
      <p:bldP spid="4" grpId="1" animBg="1"/>
      <p:bldP spid="5" grpId="0" bldLvl="0" animBg="1"/>
      <p:bldP spid="5" grpId="1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pic>
        <p:nvPicPr>
          <p:cNvPr id="55298" name="Picture 24" descr="澳大利亚人口和城分布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6725" y="1628775"/>
            <a:ext cx="5002213" cy="4992688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2" name="Group 25"/>
          <p:cNvGrpSpPr/>
          <p:nvPr/>
        </p:nvGrpSpPr>
        <p:grpSpPr>
          <a:xfrm>
            <a:off x="4729163" y="4941888"/>
            <a:ext cx="4414837" cy="584200"/>
            <a:chOff x="2889" y="3113"/>
            <a:chExt cx="2646" cy="368"/>
          </a:xfrm>
        </p:grpSpPr>
        <p:sp>
          <p:nvSpPr>
            <p:cNvPr id="55313" name="Line 8"/>
            <p:cNvSpPr/>
            <p:nvPr/>
          </p:nvSpPr>
          <p:spPr>
            <a:xfrm>
              <a:off x="2889" y="3409"/>
              <a:ext cx="2350" cy="0"/>
            </a:xfrm>
            <a:prstGeom prst="line">
              <a:avLst/>
            </a:prstGeom>
            <a:ln w="38100" cap="sq" cmpd="sng">
              <a:solidFill>
                <a:srgbClr val="FF0000"/>
              </a:solidFill>
              <a:prstDash val="solid"/>
              <a:headEnd type="none" w="med" len="med"/>
              <a:tailEnd type="none" w="med" len="med"/>
            </a:ln>
          </p:spPr>
        </p:sp>
        <p:sp>
          <p:nvSpPr>
            <p:cNvPr id="55314" name="Text Box 9"/>
            <p:cNvSpPr txBox="1"/>
            <p:nvPr/>
          </p:nvSpPr>
          <p:spPr>
            <a:xfrm>
              <a:off x="3424" y="3113"/>
              <a:ext cx="2111" cy="368"/>
            </a:xfrm>
            <a:prstGeom prst="rect">
              <a:avLst/>
            </a:prstGeom>
            <a:noFill/>
            <a:ln w="12700">
              <a:noFill/>
            </a:ln>
          </p:spPr>
          <p:txBody>
            <a:bodyPr>
              <a:spAutoFit/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28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4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lvl="0" indent="0" eaLnBrk="1" hangingPunct="1">
                <a:spcBef>
                  <a:spcPct val="0"/>
                </a:spcBef>
                <a:buNone/>
              </a:pPr>
              <a:r>
                <a:rPr lang="zh-CN" altLang="en-US" b="1" dirty="0">
                  <a:solidFill>
                    <a:srgbClr val="FF000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首都</a:t>
              </a:r>
              <a:r>
                <a:rPr lang="zh-CN" altLang="en-US" sz="2800" b="1" dirty="0">
                  <a:solidFill>
                    <a:srgbClr val="3333FF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，全国政治中心</a:t>
              </a:r>
              <a:endParaRPr lang="zh-CN" altLang="en-US" sz="2800" b="1" dirty="0">
                <a:solidFill>
                  <a:srgbClr val="3333FF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grpSp>
        <p:nvGrpSpPr>
          <p:cNvPr id="3" name="Group 27"/>
          <p:cNvGrpSpPr/>
          <p:nvPr/>
        </p:nvGrpSpPr>
        <p:grpSpPr>
          <a:xfrm>
            <a:off x="4930775" y="4292600"/>
            <a:ext cx="4081463" cy="898525"/>
            <a:chOff x="3016" y="2704"/>
            <a:chExt cx="2571" cy="566"/>
          </a:xfrm>
        </p:grpSpPr>
        <p:sp>
          <p:nvSpPr>
            <p:cNvPr id="55308" name="Line 14"/>
            <p:cNvSpPr/>
            <p:nvPr/>
          </p:nvSpPr>
          <p:spPr>
            <a:xfrm>
              <a:off x="3016" y="3270"/>
              <a:ext cx="328" cy="0"/>
            </a:xfrm>
            <a:prstGeom prst="line">
              <a:avLst/>
            </a:prstGeom>
            <a:ln w="38100" cap="sq" cmpd="sng">
              <a:solidFill>
                <a:srgbClr val="FF0000"/>
              </a:solidFill>
              <a:prstDash val="solid"/>
              <a:headEnd type="none" w="med" len="med"/>
              <a:tailEnd type="none" w="med" len="med"/>
            </a:ln>
          </p:spPr>
        </p:sp>
        <p:sp>
          <p:nvSpPr>
            <p:cNvPr id="55309" name="Line 15"/>
            <p:cNvSpPr/>
            <p:nvPr/>
          </p:nvSpPr>
          <p:spPr>
            <a:xfrm flipV="1">
              <a:off x="3344" y="2970"/>
              <a:ext cx="168" cy="300"/>
            </a:xfrm>
            <a:prstGeom prst="line">
              <a:avLst/>
            </a:prstGeom>
            <a:ln w="38100" cap="sq" cmpd="sng">
              <a:solidFill>
                <a:srgbClr val="FF0000"/>
              </a:solidFill>
              <a:prstDash val="solid"/>
              <a:headEnd type="none" w="med" len="med"/>
              <a:tailEnd type="none" w="med" len="med"/>
            </a:ln>
          </p:spPr>
        </p:sp>
        <p:grpSp>
          <p:nvGrpSpPr>
            <p:cNvPr id="55310" name="Group 26"/>
            <p:cNvGrpSpPr/>
            <p:nvPr/>
          </p:nvGrpSpPr>
          <p:grpSpPr>
            <a:xfrm>
              <a:off x="3512" y="2704"/>
              <a:ext cx="2075" cy="368"/>
              <a:chOff x="3512" y="2704"/>
              <a:chExt cx="2075" cy="368"/>
            </a:xfrm>
          </p:grpSpPr>
          <p:sp>
            <p:nvSpPr>
              <p:cNvPr id="55311" name="Line 16"/>
              <p:cNvSpPr/>
              <p:nvPr/>
            </p:nvSpPr>
            <p:spPr>
              <a:xfrm>
                <a:off x="3512" y="2978"/>
                <a:ext cx="1727" cy="0"/>
              </a:xfrm>
              <a:prstGeom prst="line">
                <a:avLst/>
              </a:prstGeom>
              <a:ln w="38100" cap="sq" cmpd="sng">
                <a:solidFill>
                  <a:srgbClr val="FF0000"/>
                </a:solidFill>
                <a:prstDash val="solid"/>
                <a:headEnd type="none" w="med" len="med"/>
                <a:tailEnd type="none" w="med" len="med"/>
              </a:ln>
            </p:spPr>
          </p:sp>
          <p:sp>
            <p:nvSpPr>
              <p:cNvPr id="55312" name="Text Box 17"/>
              <p:cNvSpPr txBox="1"/>
              <p:nvPr/>
            </p:nvSpPr>
            <p:spPr>
              <a:xfrm>
                <a:off x="3600" y="2704"/>
                <a:ext cx="1987" cy="368"/>
              </a:xfrm>
              <a:prstGeom prst="rect">
                <a:avLst/>
              </a:prstGeom>
              <a:noFill/>
              <a:ln w="12700">
                <a:noFill/>
              </a:ln>
            </p:spPr>
            <p:txBody>
              <a:bodyPr>
                <a:spAutoFit/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3200" b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–"/>
                  <a:defRPr sz="2800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1430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400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002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–"/>
                  <a:defRPr sz="2000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574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eaLnBrk="1" hangingPunct="1">
                  <a:spcBef>
                    <a:spcPct val="0"/>
                  </a:spcBef>
                  <a:buNone/>
                </a:pPr>
                <a:r>
                  <a:rPr lang="zh-CN" altLang="en-US" b="1" dirty="0">
                    <a:solidFill>
                      <a:srgbClr val="FF0000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最大城市和港口</a:t>
                </a:r>
                <a:endParaRPr lang="zh-CN" altLang="en-US" b="1" dirty="0">
                  <a:solidFill>
                    <a:srgbClr val="FF0000"/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</p:grpSp>
      </p:grpSp>
      <p:grpSp>
        <p:nvGrpSpPr>
          <p:cNvPr id="5" name="Group 28"/>
          <p:cNvGrpSpPr/>
          <p:nvPr/>
        </p:nvGrpSpPr>
        <p:grpSpPr>
          <a:xfrm>
            <a:off x="4181475" y="5643563"/>
            <a:ext cx="4494213" cy="954087"/>
            <a:chOff x="2544" y="3555"/>
            <a:chExt cx="2831" cy="601"/>
          </a:xfrm>
        </p:grpSpPr>
        <p:sp>
          <p:nvSpPr>
            <p:cNvPr id="55304" name="Line 19"/>
            <p:cNvSpPr/>
            <p:nvPr/>
          </p:nvSpPr>
          <p:spPr>
            <a:xfrm>
              <a:off x="2544" y="3614"/>
              <a:ext cx="1043" cy="0"/>
            </a:xfrm>
            <a:prstGeom prst="line">
              <a:avLst/>
            </a:prstGeom>
            <a:ln w="38100" cap="sq" cmpd="sng">
              <a:solidFill>
                <a:srgbClr val="FF0000"/>
              </a:solidFill>
              <a:prstDash val="solid"/>
              <a:headEnd type="none" w="med" len="med"/>
              <a:tailEnd type="none" w="med" len="med"/>
            </a:ln>
          </p:spPr>
        </p:sp>
        <p:sp>
          <p:nvSpPr>
            <p:cNvPr id="55305" name="Line 20"/>
            <p:cNvSpPr/>
            <p:nvPr/>
          </p:nvSpPr>
          <p:spPr>
            <a:xfrm>
              <a:off x="3586" y="3615"/>
              <a:ext cx="110" cy="504"/>
            </a:xfrm>
            <a:prstGeom prst="line">
              <a:avLst/>
            </a:prstGeom>
            <a:ln w="38100" cap="sq" cmpd="sng">
              <a:solidFill>
                <a:srgbClr val="FF0000"/>
              </a:solidFill>
              <a:prstDash val="solid"/>
              <a:headEnd type="none" w="med" len="med"/>
              <a:tailEnd type="none" w="med" len="med"/>
            </a:ln>
          </p:spPr>
        </p:sp>
        <p:sp>
          <p:nvSpPr>
            <p:cNvPr id="55306" name="Line 21"/>
            <p:cNvSpPr/>
            <p:nvPr/>
          </p:nvSpPr>
          <p:spPr>
            <a:xfrm>
              <a:off x="3710" y="4128"/>
              <a:ext cx="1587" cy="0"/>
            </a:xfrm>
            <a:prstGeom prst="line">
              <a:avLst/>
            </a:prstGeom>
            <a:ln w="38100" cap="sq" cmpd="sng">
              <a:solidFill>
                <a:srgbClr val="FF0000"/>
              </a:solidFill>
              <a:prstDash val="solid"/>
              <a:headEnd type="none" w="med" len="med"/>
              <a:tailEnd type="none" w="med" len="med"/>
            </a:ln>
          </p:spPr>
        </p:sp>
        <p:sp>
          <p:nvSpPr>
            <p:cNvPr id="55307" name="Text Box 22"/>
            <p:cNvSpPr txBox="1"/>
            <p:nvPr/>
          </p:nvSpPr>
          <p:spPr>
            <a:xfrm>
              <a:off x="3825" y="3555"/>
              <a:ext cx="1550" cy="601"/>
            </a:xfrm>
            <a:prstGeom prst="rect">
              <a:avLst/>
            </a:prstGeom>
            <a:noFill/>
            <a:ln w="12700">
              <a:noFill/>
            </a:ln>
          </p:spPr>
          <p:txBody>
            <a:bodyPr>
              <a:spAutoFit/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28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4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lvl="0" indent="0" eaLnBrk="1" hangingPunct="1">
                <a:spcBef>
                  <a:spcPct val="0"/>
                </a:spcBef>
                <a:buNone/>
              </a:pPr>
              <a:r>
                <a:rPr lang="zh-CN" altLang="en-US" sz="2800" b="1" dirty="0">
                  <a:solidFill>
                    <a:srgbClr val="3333FF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第二大城市、</a:t>
              </a:r>
              <a:endParaRPr lang="zh-CN" altLang="en-US" sz="2800" b="1" dirty="0">
                <a:solidFill>
                  <a:srgbClr val="3333FF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pPr marL="0" lvl="0" indent="0" eaLnBrk="1" hangingPunct="1">
                <a:spcBef>
                  <a:spcPct val="0"/>
                </a:spcBef>
                <a:buNone/>
              </a:pPr>
              <a:r>
                <a:rPr lang="zh-CN" altLang="en-US" sz="2800" b="1" dirty="0">
                  <a:solidFill>
                    <a:srgbClr val="3333FF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文化体育中心</a:t>
              </a:r>
              <a:endParaRPr lang="zh-CN" altLang="en-US" sz="2800" b="1" dirty="0">
                <a:solidFill>
                  <a:srgbClr val="3333FF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sp>
        <p:nvSpPr>
          <p:cNvPr id="55302" name="Text Box 23"/>
          <p:cNvSpPr txBox="1"/>
          <p:nvPr/>
        </p:nvSpPr>
        <p:spPr>
          <a:xfrm>
            <a:off x="611188" y="908050"/>
            <a:ext cx="3168650" cy="519113"/>
          </a:xfrm>
          <a:prstGeom prst="rect">
            <a:avLst/>
          </a:prstGeom>
          <a:noFill/>
          <a:ln w="12700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r>
              <a:rPr lang="zh-CN" altLang="en-US" sz="2800" b="1" dirty="0">
                <a:solidFill>
                  <a:srgbClr val="3333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（四）主要城市</a:t>
            </a:r>
            <a:endParaRPr lang="zh-CN" altLang="en-US" sz="2800" b="1" dirty="0">
              <a:solidFill>
                <a:srgbClr val="3333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303" name="Text Box 4"/>
          <p:cNvSpPr txBox="1"/>
          <p:nvPr/>
        </p:nvSpPr>
        <p:spPr>
          <a:xfrm>
            <a:off x="0" y="77788"/>
            <a:ext cx="6357938" cy="708025"/>
          </a:xfrm>
          <a:prstGeom prst="rect">
            <a:avLst/>
          </a:prstGeom>
          <a:solidFill>
            <a:schemeClr val="bg1"/>
          </a:solidFill>
          <a:ln w="28575" cap="flat" cmpd="sng">
            <a:solidFill>
              <a:srgbClr val="FFCCFF"/>
            </a:solidFill>
            <a:prstDash val="solid"/>
            <a:miter/>
            <a:headEnd type="none" w="med" len="med"/>
            <a:tailEnd type="none" w="med" len="med"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r>
              <a:rPr lang="zh-CN" altLang="en-US" sz="40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三、后起的发达国家</a:t>
            </a:r>
            <a:endParaRPr lang="zh-CN" altLang="en-US" sz="4000" b="1" dirty="0">
              <a:solidFill>
                <a:srgbClr val="FF0000"/>
              </a:solidFill>
              <a:latin typeface="宋体" panose="02010600030101010101" pitchFamily="2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pic>
        <p:nvPicPr>
          <p:cNvPr id="56322" name="Picture 4" descr="堪培拉国会大厦"/>
          <p:cNvPicPr>
            <a:picLocks noChangeAspect="1"/>
          </p:cNvPicPr>
          <p:nvPr/>
        </p:nvPicPr>
        <p:blipFill>
          <a:blip r:embed="rId1"/>
          <a:srcRect b="10092"/>
          <a:stretch>
            <a:fillRect/>
          </a:stretch>
        </p:blipFill>
        <p:spPr>
          <a:xfrm>
            <a:off x="0" y="692150"/>
            <a:ext cx="9144000" cy="619283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6323" name="Text Box 5"/>
          <p:cNvSpPr txBox="1"/>
          <p:nvPr/>
        </p:nvSpPr>
        <p:spPr>
          <a:xfrm>
            <a:off x="3130550" y="981075"/>
            <a:ext cx="2736850" cy="461963"/>
          </a:xfrm>
          <a:prstGeom prst="rect">
            <a:avLst/>
          </a:prstGeom>
          <a:solidFill>
            <a:srgbClr val="FFFF99"/>
          </a:solidFill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 eaLnBrk="1" hangingPunct="1">
              <a:spcBef>
                <a:spcPct val="50000"/>
              </a:spcBef>
              <a:buNone/>
            </a:pPr>
            <a:r>
              <a:rPr lang="zh-CN" altLang="en-US" sz="2400" b="1" dirty="0">
                <a:solidFill>
                  <a:srgbClr val="3333FF"/>
                </a:solidFill>
                <a:ea typeface="黑体" panose="02010609060101010101" pitchFamily="49" charset="-122"/>
              </a:rPr>
              <a:t>堪培拉国会大厦</a:t>
            </a:r>
            <a:endParaRPr lang="zh-CN" altLang="en-US" sz="2400" b="1" dirty="0">
              <a:solidFill>
                <a:srgbClr val="3333FF"/>
              </a:solidFill>
              <a:ea typeface="黑体" panose="02010609060101010101" pitchFamily="49" charset="-122"/>
            </a:endParaRPr>
          </a:p>
        </p:txBody>
      </p:sp>
      <p:sp>
        <p:nvSpPr>
          <p:cNvPr id="56324" name="Text Box 4"/>
          <p:cNvSpPr txBox="1"/>
          <p:nvPr/>
        </p:nvSpPr>
        <p:spPr>
          <a:xfrm>
            <a:off x="0" y="77788"/>
            <a:ext cx="6357938" cy="708025"/>
          </a:xfrm>
          <a:prstGeom prst="rect">
            <a:avLst/>
          </a:prstGeom>
          <a:solidFill>
            <a:schemeClr val="bg1"/>
          </a:solidFill>
          <a:ln w="28575" cap="flat" cmpd="sng">
            <a:solidFill>
              <a:srgbClr val="FFCCFF"/>
            </a:solidFill>
            <a:prstDash val="solid"/>
            <a:miter/>
            <a:headEnd type="none" w="med" len="med"/>
            <a:tailEnd type="none" w="med" len="med"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r>
              <a:rPr lang="zh-CN" altLang="en-US" sz="40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三、后起的发达国家</a:t>
            </a:r>
            <a:endParaRPr lang="zh-CN" altLang="en-US" sz="4000" b="1" dirty="0">
              <a:solidFill>
                <a:srgbClr val="FF0000"/>
              </a:solidFill>
              <a:latin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pic>
        <p:nvPicPr>
          <p:cNvPr id="57346" name="Picture 5" descr="悉尼歌剧"/>
          <p:cNvPicPr>
            <a:picLocks noChangeAspect="1"/>
          </p:cNvPicPr>
          <p:nvPr/>
        </p:nvPicPr>
        <p:blipFill>
          <a:blip r:embed="rId1"/>
          <a:srcRect t="7683" b="2408"/>
          <a:stretch>
            <a:fillRect/>
          </a:stretch>
        </p:blipFill>
        <p:spPr>
          <a:xfrm>
            <a:off x="0" y="692150"/>
            <a:ext cx="9144000" cy="62039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78534" name="Text Box 6"/>
          <p:cNvSpPr txBox="1"/>
          <p:nvPr/>
        </p:nvSpPr>
        <p:spPr>
          <a:xfrm>
            <a:off x="0" y="5373688"/>
            <a:ext cx="9144000" cy="1384300"/>
          </a:xfrm>
          <a:prstGeom prst="rect">
            <a:avLst/>
          </a:prstGeom>
          <a:solidFill>
            <a:srgbClr val="FFFF99"/>
          </a:solidFill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spcBef>
                <a:spcPct val="50000"/>
              </a:spcBef>
              <a:buNone/>
            </a:pPr>
            <a:r>
              <a:rPr lang="zh-CN" altLang="en-US" sz="2800" b="1" dirty="0"/>
              <a:t>悉尼歌剧院落成于</a:t>
            </a:r>
            <a:r>
              <a:rPr lang="en-US" altLang="zh-CN" sz="2800" b="1" dirty="0"/>
              <a:t>1973</a:t>
            </a:r>
            <a:r>
              <a:rPr lang="zh-CN" altLang="en-US" sz="2800" b="1" dirty="0"/>
              <a:t>年，</a:t>
            </a:r>
            <a:r>
              <a:rPr lang="en-US" altLang="zh-CN" sz="2800" b="1" dirty="0"/>
              <a:t>20</a:t>
            </a:r>
            <a:r>
              <a:rPr lang="zh-CN" altLang="en-US" sz="2800" b="1" dirty="0"/>
              <a:t>世纪的著名建筑。不论是在建筑形式，还是在结构设计上，都是</a:t>
            </a:r>
            <a:r>
              <a:rPr lang="zh-CN" altLang="en-US" sz="2800" b="1" dirty="0">
                <a:solidFill>
                  <a:srgbClr val="FF0000"/>
                </a:solidFill>
              </a:rPr>
              <a:t>建筑艺术</a:t>
            </a:r>
            <a:r>
              <a:rPr lang="zh-CN" altLang="en-US" sz="2800" b="1" dirty="0"/>
              <a:t>创新的结晶，</a:t>
            </a:r>
            <a:r>
              <a:rPr lang="en-US" altLang="zh-CN" sz="2800" b="1" dirty="0"/>
              <a:t>2007</a:t>
            </a:r>
            <a:r>
              <a:rPr lang="zh-CN" altLang="en-US" sz="2800" b="1" dirty="0"/>
              <a:t>年被联合国教科文组织列入</a:t>
            </a:r>
            <a:r>
              <a:rPr lang="en-US" altLang="zh-CN" sz="2800" b="1" dirty="0"/>
              <a:t>《</a:t>
            </a:r>
            <a:r>
              <a:rPr lang="zh-CN" altLang="en-US" sz="2800" b="1" dirty="0">
                <a:solidFill>
                  <a:srgbClr val="FF0000"/>
                </a:solidFill>
              </a:rPr>
              <a:t>世界遗产名录</a:t>
            </a:r>
            <a:r>
              <a:rPr lang="en-US" altLang="zh-CN" sz="2800" b="1" dirty="0"/>
              <a:t>》</a:t>
            </a:r>
            <a:r>
              <a:rPr lang="zh-CN" altLang="en-US" sz="2800" b="1" dirty="0"/>
              <a:t>。</a:t>
            </a:r>
            <a:endParaRPr lang="zh-CN" altLang="en-US" sz="2800" b="1" dirty="0"/>
          </a:p>
        </p:txBody>
      </p:sp>
      <p:sp>
        <p:nvSpPr>
          <p:cNvPr id="57348" name="Text Box 7"/>
          <p:cNvSpPr txBox="1"/>
          <p:nvPr/>
        </p:nvSpPr>
        <p:spPr>
          <a:xfrm>
            <a:off x="3562350" y="981075"/>
            <a:ext cx="1873250" cy="461963"/>
          </a:xfrm>
          <a:prstGeom prst="rect">
            <a:avLst/>
          </a:prstGeom>
          <a:solidFill>
            <a:srgbClr val="FFFF99"/>
          </a:solidFill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 eaLnBrk="1" hangingPunct="1">
              <a:spcBef>
                <a:spcPct val="50000"/>
              </a:spcBef>
              <a:buNone/>
            </a:pPr>
            <a:r>
              <a:rPr lang="zh-CN" altLang="en-US" sz="2400" b="1" dirty="0">
                <a:solidFill>
                  <a:srgbClr val="3333FF"/>
                </a:solidFill>
                <a:ea typeface="黑体" panose="02010609060101010101" pitchFamily="49" charset="-122"/>
              </a:rPr>
              <a:t>悉尼歌剧院</a:t>
            </a:r>
            <a:endParaRPr lang="zh-CN" altLang="en-US" sz="2400" b="1" dirty="0">
              <a:solidFill>
                <a:srgbClr val="3333FF"/>
              </a:solidFill>
              <a:ea typeface="黑体" panose="02010609060101010101" pitchFamily="49" charset="-122"/>
            </a:endParaRPr>
          </a:p>
        </p:txBody>
      </p:sp>
      <p:sp>
        <p:nvSpPr>
          <p:cNvPr id="57349" name="Text Box 4"/>
          <p:cNvSpPr txBox="1"/>
          <p:nvPr/>
        </p:nvSpPr>
        <p:spPr>
          <a:xfrm>
            <a:off x="0" y="77788"/>
            <a:ext cx="6357938" cy="708025"/>
          </a:xfrm>
          <a:prstGeom prst="rect">
            <a:avLst/>
          </a:prstGeom>
          <a:solidFill>
            <a:schemeClr val="bg1"/>
          </a:solidFill>
          <a:ln w="28575" cap="flat" cmpd="sng">
            <a:solidFill>
              <a:srgbClr val="FFCCFF"/>
            </a:solidFill>
            <a:prstDash val="solid"/>
            <a:miter/>
            <a:headEnd type="none" w="med" len="med"/>
            <a:tailEnd type="none" w="med" len="med"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r>
              <a:rPr lang="zh-CN" altLang="en-US" sz="40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三、后起的发达国家</a:t>
            </a:r>
            <a:endParaRPr lang="zh-CN" altLang="en-US" sz="4000" b="1" dirty="0">
              <a:solidFill>
                <a:srgbClr val="FF0000"/>
              </a:solidFill>
              <a:latin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785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8534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sp>
        <p:nvSpPr>
          <p:cNvPr id="46081" name="Text Box 2"/>
          <p:cNvSpPr txBox="1">
            <a:spLocks noChangeArrowheads="1"/>
          </p:cNvSpPr>
          <p:nvPr/>
        </p:nvSpPr>
        <p:spPr bwMode="auto">
          <a:xfrm>
            <a:off x="609600" y="989013"/>
            <a:ext cx="7935913" cy="5680075"/>
          </a:xfrm>
          <a:prstGeom prst="rect">
            <a:avLst/>
          </a:prstGeom>
          <a:gradFill rotWithShape="1">
            <a:gsLst>
              <a:gs pos="0">
                <a:srgbClr val="FFCCFF">
                  <a:alpha val="53000"/>
                </a:srgbClr>
              </a:gs>
              <a:gs pos="50000">
                <a:schemeClr val="bg1"/>
              </a:gs>
              <a:gs pos="100000">
                <a:srgbClr val="FFCCFF">
                  <a:alpha val="53000"/>
                </a:srgbClr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R="0" defTabSz="914400" eaLnBrk="1" hangingPunct="1">
              <a:lnSpc>
                <a:spcPct val="150000"/>
              </a:lnSpc>
              <a:buClrTx/>
              <a:buSzTx/>
              <a:buFontTx/>
              <a:defRPr/>
            </a:pPr>
            <a:r>
              <a:rPr kumimoji="0" lang="en-US" altLang="zh-CN" kern="1200" cap="none" spc="0" normalizeH="0" baseline="0" noProof="0">
                <a:latin typeface="楷体_GB2312" pitchFamily="49" charset="-122"/>
                <a:ea typeface="楷体_GB2312" pitchFamily="49" charset="-122"/>
                <a:cs typeface="+mn-cs"/>
              </a:rPr>
              <a:t>   </a:t>
            </a:r>
            <a:endParaRPr kumimoji="0" lang="en-US" altLang="zh-CN" kern="1200" cap="none" spc="0" normalizeH="0" baseline="0" noProof="0">
              <a:latin typeface="楷体_GB2312" pitchFamily="49" charset="-122"/>
              <a:ea typeface="楷体_GB2312" pitchFamily="49" charset="-122"/>
              <a:cs typeface="+mn-cs"/>
            </a:endParaRPr>
          </a:p>
        </p:txBody>
      </p:sp>
      <p:pic>
        <p:nvPicPr>
          <p:cNvPr id="253956" name="Picture 4" descr="袋鼠"/>
          <p:cNvPicPr>
            <a:picLocks noChangeAspect="1"/>
          </p:cNvPicPr>
          <p:nvPr/>
        </p:nvPicPr>
        <p:blipFill>
          <a:blip r:embed="rId1"/>
          <a:srcRect l="14999" r="11667" b="12970"/>
          <a:stretch>
            <a:fillRect/>
          </a:stretch>
        </p:blipFill>
        <p:spPr>
          <a:xfrm>
            <a:off x="800100" y="3462338"/>
            <a:ext cx="3417888" cy="3109912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53957" name="Picture 5" descr="ermia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5950" y="3467100"/>
            <a:ext cx="4184650" cy="31051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1991" name="Picture 6" descr="澳大利亚国徽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9713" y="784225"/>
            <a:ext cx="3429000" cy="2638425"/>
          </a:xfrm>
          <a:prstGeom prst="rect">
            <a:avLst/>
          </a:prstGeom>
          <a:noFill/>
          <a:ln w="25400" cap="flat" cmpd="sng">
            <a:solidFill>
              <a:srgbClr val="FF9900"/>
            </a:solidFill>
            <a:prstDash val="solid"/>
            <a:miter/>
            <a:headEnd type="none" w="med" len="med"/>
            <a:tailEnd type="none" w="med" len="med"/>
          </a:ln>
        </p:spPr>
      </p:pic>
      <p:sp>
        <p:nvSpPr>
          <p:cNvPr id="253960" name="Line 8"/>
          <p:cNvSpPr/>
          <p:nvPr/>
        </p:nvSpPr>
        <p:spPr>
          <a:xfrm flipH="1">
            <a:off x="2714625" y="2063115"/>
            <a:ext cx="3639820" cy="1437640"/>
          </a:xfrm>
          <a:prstGeom prst="line">
            <a:avLst/>
          </a:prstGeom>
          <a:ln w="38100" cap="flat" cmpd="sng">
            <a:solidFill>
              <a:schemeClr val="accent2"/>
            </a:solidFill>
            <a:prstDash val="sysDot"/>
            <a:headEnd type="none" w="med" len="med"/>
            <a:tailEnd type="triangle" w="med" len="med"/>
          </a:ln>
        </p:spPr>
      </p:sp>
      <p:sp>
        <p:nvSpPr>
          <p:cNvPr id="253961" name="Line 9"/>
          <p:cNvSpPr/>
          <p:nvPr/>
        </p:nvSpPr>
        <p:spPr>
          <a:xfrm flipH="1">
            <a:off x="6715125" y="1989138"/>
            <a:ext cx="952500" cy="1511300"/>
          </a:xfrm>
          <a:prstGeom prst="line">
            <a:avLst/>
          </a:prstGeom>
          <a:ln w="38100" cap="flat" cmpd="sng">
            <a:solidFill>
              <a:schemeClr val="accent2"/>
            </a:solidFill>
            <a:prstDash val="sysDot"/>
            <a:headEnd type="none" w="med" len="med"/>
            <a:tailEnd type="triangle" w="med" len="med"/>
          </a:ln>
        </p:spPr>
      </p:sp>
      <p:sp>
        <p:nvSpPr>
          <p:cNvPr id="41994" name="Text Box 4"/>
          <p:cNvSpPr txBox="1"/>
          <p:nvPr/>
        </p:nvSpPr>
        <p:spPr>
          <a:xfrm>
            <a:off x="0" y="77788"/>
            <a:ext cx="9029700" cy="706437"/>
          </a:xfrm>
          <a:prstGeom prst="rect">
            <a:avLst/>
          </a:prstGeom>
          <a:solidFill>
            <a:schemeClr val="bg1"/>
          </a:solidFill>
          <a:ln w="28575" cap="flat" cmpd="sng">
            <a:solidFill>
              <a:srgbClr val="FFCCFF"/>
            </a:solidFill>
            <a:prstDash val="solid"/>
            <a:miter/>
            <a:headEnd type="none" w="med" len="med"/>
            <a:tailEnd type="none" w="med" len="med"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r>
              <a:rPr lang="zh-CN" altLang="en-US" b="1" dirty="0">
                <a:solidFill>
                  <a:srgbClr val="192BD7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位置、地形、气候       </a:t>
            </a:r>
            <a:r>
              <a:rPr lang="zh-CN" altLang="en-US" sz="40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二、古老的动植物</a:t>
            </a:r>
            <a:endParaRPr lang="zh-CN" altLang="en-US" sz="4000" b="1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1995" name="右箭头 1"/>
          <p:cNvSpPr/>
          <p:nvPr/>
        </p:nvSpPr>
        <p:spPr>
          <a:xfrm>
            <a:off x="3419475" y="331788"/>
            <a:ext cx="1296988" cy="288925"/>
          </a:xfrm>
          <a:prstGeom prst="rightArrow">
            <a:avLst>
              <a:gd name="adj1" fmla="val 50000"/>
              <a:gd name="adj2" fmla="val 49898"/>
            </a:avLst>
          </a:prstGeom>
          <a:solidFill>
            <a:srgbClr val="FFFF99"/>
          </a:solidFill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endParaRPr lang="zh-CN" altLang="en-US" sz="2400" b="1" dirty="0"/>
          </a:p>
        </p:txBody>
      </p:sp>
      <p:sp>
        <p:nvSpPr>
          <p:cNvPr id="41996" name="Rectangle 7"/>
          <p:cNvSpPr/>
          <p:nvPr/>
        </p:nvSpPr>
        <p:spPr>
          <a:xfrm>
            <a:off x="996950" y="1358900"/>
            <a:ext cx="4322763" cy="584200"/>
          </a:xfrm>
          <a:prstGeom prst="rect">
            <a:avLst/>
          </a:prstGeom>
          <a:noFill/>
          <a:ln w="12700">
            <a:noFill/>
          </a:ln>
        </p:spPr>
        <p:txBody>
          <a:bodyPr lIns="18000" rIns="18000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spcBef>
                <a:spcPct val="0"/>
              </a:spcBef>
              <a:buNone/>
            </a:pPr>
            <a:r>
              <a:rPr lang="en-US" altLang="zh-CN" sz="2400" b="1" dirty="0">
                <a:latin typeface="宋体" panose="02010600030101010101" pitchFamily="2" charset="-122"/>
              </a:rPr>
              <a:t>    </a:t>
            </a:r>
            <a:r>
              <a:rPr lang="zh-CN" altLang="en-US" b="1" dirty="0">
                <a:latin typeface="宋体" panose="02010600030101010101" pitchFamily="2" charset="-122"/>
              </a:rPr>
              <a:t>澳大利亚国徽</a:t>
            </a:r>
            <a:endParaRPr lang="zh-CN" altLang="en-US" b="1" dirty="0">
              <a:latin typeface="宋体" panose="02010600030101010101" pitchFamily="2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9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2539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9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2539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9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2539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9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539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pic>
        <p:nvPicPr>
          <p:cNvPr id="58370" name="Picture 4" descr="墨尔本"/>
          <p:cNvPicPr>
            <a:picLocks noChangeAspect="1"/>
          </p:cNvPicPr>
          <p:nvPr/>
        </p:nvPicPr>
        <p:blipFill>
          <a:blip r:embed="rId1"/>
          <a:srcRect b="10114"/>
          <a:stretch>
            <a:fillRect/>
          </a:stretch>
        </p:blipFill>
        <p:spPr>
          <a:xfrm>
            <a:off x="0" y="692150"/>
            <a:ext cx="9145588" cy="61658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8371" name="Text Box 5"/>
          <p:cNvSpPr txBox="1"/>
          <p:nvPr/>
        </p:nvSpPr>
        <p:spPr>
          <a:xfrm>
            <a:off x="3562350" y="981075"/>
            <a:ext cx="1873250" cy="461963"/>
          </a:xfrm>
          <a:prstGeom prst="rect">
            <a:avLst/>
          </a:prstGeom>
          <a:solidFill>
            <a:srgbClr val="FFFF99"/>
          </a:solidFill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 eaLnBrk="1" hangingPunct="1">
              <a:spcBef>
                <a:spcPct val="50000"/>
              </a:spcBef>
              <a:buNone/>
            </a:pPr>
            <a:r>
              <a:rPr lang="zh-CN" altLang="en-US" sz="2400" b="1" dirty="0">
                <a:solidFill>
                  <a:srgbClr val="3333FF"/>
                </a:solidFill>
                <a:ea typeface="黑体" panose="02010609060101010101" pitchFamily="49" charset="-122"/>
              </a:rPr>
              <a:t>墨尔本夜景</a:t>
            </a:r>
            <a:endParaRPr lang="zh-CN" altLang="en-US" sz="2400" b="1" dirty="0">
              <a:solidFill>
                <a:srgbClr val="3333FF"/>
              </a:solidFill>
              <a:ea typeface="黑体" panose="02010609060101010101" pitchFamily="49" charset="-122"/>
            </a:endParaRPr>
          </a:p>
        </p:txBody>
      </p:sp>
      <p:sp>
        <p:nvSpPr>
          <p:cNvPr id="58372" name="Text Box 4"/>
          <p:cNvSpPr txBox="1"/>
          <p:nvPr/>
        </p:nvSpPr>
        <p:spPr>
          <a:xfrm>
            <a:off x="0" y="77788"/>
            <a:ext cx="6357938" cy="708025"/>
          </a:xfrm>
          <a:prstGeom prst="rect">
            <a:avLst/>
          </a:prstGeom>
          <a:solidFill>
            <a:schemeClr val="bg1"/>
          </a:solidFill>
          <a:ln w="28575" cap="flat" cmpd="sng">
            <a:solidFill>
              <a:srgbClr val="FFCCFF"/>
            </a:solidFill>
            <a:prstDash val="solid"/>
            <a:miter/>
            <a:headEnd type="none" w="med" len="med"/>
            <a:tailEnd type="none" w="med" len="med"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r>
              <a:rPr lang="zh-CN" altLang="en-US" sz="40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三、后起的发达国家</a:t>
            </a:r>
            <a:endParaRPr lang="zh-CN" altLang="en-US" sz="4000" b="1" dirty="0">
              <a:solidFill>
                <a:srgbClr val="FF0000"/>
              </a:solidFill>
              <a:latin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6567" name="Text Box 4"/>
          <p:cNvSpPr txBox="1"/>
          <p:nvPr/>
        </p:nvSpPr>
        <p:spPr>
          <a:xfrm>
            <a:off x="74295" y="86995"/>
            <a:ext cx="2334895" cy="706755"/>
          </a:xfrm>
          <a:prstGeom prst="rect">
            <a:avLst/>
          </a:prstGeom>
          <a:solidFill>
            <a:schemeClr val="bg1"/>
          </a:solidFill>
          <a:ln w="28575" cap="flat" cmpd="sng">
            <a:solidFill>
              <a:srgbClr val="FFCCFF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squar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r>
              <a:rPr lang="zh-CN" altLang="en-US" sz="4000" b="1" dirty="0">
                <a:solidFill>
                  <a:srgbClr val="FF0000"/>
                </a:solidFill>
                <a:latin typeface="宋体" panose="02010600030101010101" pitchFamily="2" charset="-122"/>
              </a:rPr>
              <a:t>学案答案</a:t>
            </a:r>
            <a:endParaRPr lang="zh-CN" altLang="en-US" sz="4000" b="1" dirty="0">
              <a:solidFill>
                <a:srgbClr val="FF0000"/>
              </a:solidFill>
              <a:latin typeface="宋体" panose="02010600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76555" y="984885"/>
            <a:ext cx="8547735" cy="60007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一、</a:t>
            </a:r>
            <a:r>
              <a:rPr lang="en-US" altLang="zh-CN"/>
              <a:t>1</a:t>
            </a:r>
            <a:r>
              <a:rPr lang="zh-CN" altLang="en-US"/>
              <a:t>、鸭嘴兽、考拉、鸸鹋等；世界活化石博物馆</a:t>
            </a:r>
            <a:endParaRPr lang="zh-CN" altLang="en-US"/>
          </a:p>
          <a:p>
            <a:r>
              <a:rPr lang="zh-CN" altLang="en-US"/>
              <a:t>       </a:t>
            </a:r>
            <a:r>
              <a:rPr lang="en-US" altLang="zh-CN"/>
              <a:t>2</a:t>
            </a:r>
            <a:r>
              <a:rPr lang="zh-CN" altLang="en-US"/>
              <a:t>、</a:t>
            </a:r>
            <a:r>
              <a:rPr lang="zh-CN" altLang="en-US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由于大陆漂移，澳大利亚大陆很早就与世界其他大陆分离，长期孤立，环境单一，生物进化缓慢，天敌少，一些古老的动植物得以保存至今。</a:t>
            </a:r>
            <a:endParaRPr lang="zh-CN" altLang="en-US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r>
              <a:rPr lang="zh-CN" altLang="en-US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二、</a:t>
            </a:r>
            <a:r>
              <a:rPr lang="en-US" altLang="zh-CN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1</a:t>
            </a:r>
            <a:r>
              <a:rPr lang="zh-CN" altLang="en-US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、发达</a:t>
            </a:r>
            <a:endParaRPr lang="zh-CN" altLang="en-US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r>
              <a:rPr lang="zh-CN" altLang="en-US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    </a:t>
            </a:r>
            <a:r>
              <a:rPr lang="en-US" altLang="zh-CN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2</a:t>
            </a:r>
            <a:r>
              <a:rPr lang="zh-CN" altLang="en-US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、农牧、工矿；骑在羊背上的国家、坐在矿车里的国家</a:t>
            </a:r>
            <a:endParaRPr lang="zh-CN" altLang="en-US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r>
              <a:rPr lang="zh-CN" altLang="en-US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    </a:t>
            </a:r>
            <a:r>
              <a:rPr lang="en-US" altLang="zh-CN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3</a:t>
            </a:r>
            <a:r>
              <a:rPr lang="zh-CN" altLang="en-US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、热带草原气候，气候适宜，草场广阔；中部平原平坦开阔；大自流盆地有丰富地下水适宜牲畜饮用。</a:t>
            </a:r>
            <a:endParaRPr lang="zh-CN" altLang="en-US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r>
              <a:rPr lang="zh-CN" altLang="en-US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    </a:t>
            </a:r>
            <a:r>
              <a:rPr lang="en-US" altLang="zh-CN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4</a:t>
            </a:r>
            <a:r>
              <a:rPr lang="zh-CN" altLang="en-US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、小麦、羊毛、牛肉</a:t>
            </a:r>
            <a:endParaRPr lang="zh-CN" altLang="en-US" b="1" dirty="0">
              <a:solidFill>
                <a:srgbClr val="192BD7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    </a:t>
            </a:r>
            <a:r>
              <a:rPr lang="en-US" altLang="zh-CN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</a:t>
            </a:r>
            <a:r>
              <a:rPr lang="zh-CN" altLang="en-US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、煤、铁、铝土 ；煤</a:t>
            </a:r>
            <a:r>
              <a:rPr lang="en-US" altLang="zh-CN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——</a:t>
            </a:r>
            <a:r>
              <a:rPr lang="zh-CN" altLang="en-US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东部沿海，铁</a:t>
            </a:r>
            <a:r>
              <a:rPr lang="en-US" altLang="zh-CN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——</a:t>
            </a:r>
            <a:r>
              <a:rPr lang="zh-CN" altLang="en-US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西部沿海，铝土</a:t>
            </a:r>
            <a:r>
              <a:rPr lang="en-US" altLang="zh-CN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——</a:t>
            </a:r>
            <a:r>
              <a:rPr lang="zh-CN" altLang="en-US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东北部沿海</a:t>
            </a:r>
            <a:endParaRPr lang="zh-CN" altLang="en-US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r>
              <a:rPr lang="zh-CN" altLang="en-US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    </a:t>
            </a:r>
            <a:r>
              <a:rPr lang="en-US" altLang="zh-CN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6</a:t>
            </a:r>
            <a:r>
              <a:rPr lang="zh-CN" altLang="en-US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、服务业</a:t>
            </a:r>
            <a:endParaRPr lang="zh-CN" altLang="en-US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r>
              <a:rPr lang="zh-CN" altLang="en-US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三、</a:t>
            </a:r>
            <a:r>
              <a:rPr lang="en-US" altLang="zh-CN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1</a:t>
            </a:r>
            <a:r>
              <a:rPr lang="zh-CN" altLang="en-US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、最小，最少</a:t>
            </a:r>
            <a:endParaRPr lang="zh-CN" altLang="en-US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r>
              <a:rPr lang="zh-CN" altLang="en-US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    </a:t>
            </a:r>
            <a:r>
              <a:rPr lang="en-US" altLang="zh-CN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2</a:t>
            </a:r>
            <a:r>
              <a:rPr lang="zh-CN" altLang="en-US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、六、白、英、英语</a:t>
            </a:r>
            <a:endParaRPr lang="zh-CN" altLang="en-US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r>
              <a:rPr lang="zh-CN" altLang="en-US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    </a:t>
            </a:r>
            <a:r>
              <a:rPr lang="en-US" altLang="zh-CN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3</a:t>
            </a:r>
            <a:r>
              <a:rPr lang="zh-CN" altLang="en-US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、堪培拉、悉尼、墨尔本</a:t>
            </a:r>
            <a:endParaRPr lang="zh-CN" altLang="en-US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r>
              <a:rPr lang="zh-CN" altLang="en-US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    </a:t>
            </a:r>
            <a:r>
              <a:rPr lang="en-US" altLang="zh-CN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4</a:t>
            </a:r>
            <a:r>
              <a:rPr lang="zh-CN" altLang="en-US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、悉尼歌剧院</a:t>
            </a:r>
            <a:endParaRPr lang="zh-CN" altLang="en-US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sp>
        <p:nvSpPr>
          <p:cNvPr id="265222" name="Text Box 6"/>
          <p:cNvSpPr txBox="1"/>
          <p:nvPr/>
        </p:nvSpPr>
        <p:spPr>
          <a:xfrm>
            <a:off x="6215063" y="4286250"/>
            <a:ext cx="742950" cy="583565"/>
          </a:xfrm>
          <a:prstGeom prst="rect">
            <a:avLst/>
          </a:prstGeom>
          <a:noFill/>
          <a:ln w="12700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None/>
            </a:pPr>
            <a:r>
              <a:rPr lang="en-US" altLang="zh-CN" b="1" dirty="0">
                <a:solidFill>
                  <a:srgbClr val="FF0000"/>
                </a:solidFill>
                <a:latin typeface="Times New Roman" panose="02020603050405020304" pitchFamily="18" charset="0"/>
              </a:rPr>
              <a:t> </a:t>
            </a:r>
            <a:endParaRPr lang="en-US" altLang="zh-CN" b="1" dirty="0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66567" name="Text Box 4"/>
          <p:cNvSpPr txBox="1"/>
          <p:nvPr/>
        </p:nvSpPr>
        <p:spPr>
          <a:xfrm>
            <a:off x="0" y="77788"/>
            <a:ext cx="6357938" cy="706755"/>
          </a:xfrm>
          <a:prstGeom prst="rect">
            <a:avLst/>
          </a:prstGeom>
          <a:solidFill>
            <a:schemeClr val="bg1"/>
          </a:solidFill>
          <a:ln w="28575" cap="flat" cmpd="sng">
            <a:solidFill>
              <a:srgbClr val="FFCCFF"/>
            </a:solidFill>
            <a:prstDash val="solid"/>
            <a:miter/>
            <a:headEnd type="none" w="med" len="med"/>
            <a:tailEnd type="none" w="med" len="med"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r>
              <a:rPr lang="zh-CN" altLang="en-US" sz="4000" b="1" dirty="0">
                <a:solidFill>
                  <a:srgbClr val="FF0000"/>
                </a:solidFill>
                <a:latin typeface="宋体" panose="02010600030101010101" pitchFamily="2" charset="-122"/>
              </a:rPr>
              <a:t>达标检测</a:t>
            </a:r>
            <a:endParaRPr lang="zh-CN" altLang="en-US" sz="4000" b="1" dirty="0">
              <a:solidFill>
                <a:srgbClr val="FF0000"/>
              </a:solidFill>
              <a:latin typeface="宋体" panose="02010600030101010101" pitchFamily="2" charset="-122"/>
            </a:endParaRPr>
          </a:p>
        </p:txBody>
      </p:sp>
      <p:sp>
        <p:nvSpPr>
          <p:cNvPr id="2" name="Text Box 4"/>
          <p:cNvSpPr txBox="1"/>
          <p:nvPr/>
        </p:nvSpPr>
        <p:spPr>
          <a:xfrm>
            <a:off x="347345" y="1085533"/>
            <a:ext cx="6357938" cy="5015865"/>
          </a:xfrm>
          <a:prstGeom prst="rect">
            <a:avLst/>
          </a:prstGeom>
          <a:solidFill>
            <a:schemeClr val="bg1"/>
          </a:solidFill>
          <a:ln w="28575" cap="flat" cmpd="sng">
            <a:solidFill>
              <a:srgbClr val="FFCCFF"/>
            </a:solidFill>
            <a:prstDash val="solid"/>
            <a:miter/>
            <a:headEnd type="none" w="med" len="med"/>
            <a:tailEnd type="none" w="med" len="med"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r>
              <a:rPr lang="en-US" altLang="zh-CN" sz="4000" b="1" dirty="0">
                <a:solidFill>
                  <a:schemeClr val="tx1"/>
                </a:solidFill>
                <a:latin typeface="宋体" panose="02010600030101010101" pitchFamily="2" charset="-122"/>
              </a:rPr>
              <a:t>1</a:t>
            </a:r>
            <a:r>
              <a:rPr lang="zh-CN" altLang="en-US" sz="4000" b="1" dirty="0">
                <a:solidFill>
                  <a:schemeClr val="tx1"/>
                </a:solidFill>
                <a:latin typeface="宋体" panose="02010600030101010101" pitchFamily="2" charset="-122"/>
              </a:rPr>
              <a:t>、</a:t>
            </a:r>
            <a:r>
              <a:rPr lang="en-US" altLang="zh-CN" sz="4000" b="1" dirty="0">
                <a:solidFill>
                  <a:schemeClr val="tx1"/>
                </a:solidFill>
                <a:latin typeface="宋体" panose="02010600030101010101" pitchFamily="2" charset="-122"/>
              </a:rPr>
              <a:t>C  2</a:t>
            </a:r>
            <a:r>
              <a:rPr lang="zh-CN" altLang="en-US" sz="4000" b="1" dirty="0">
                <a:solidFill>
                  <a:schemeClr val="tx1"/>
                </a:solidFill>
                <a:latin typeface="宋体" panose="02010600030101010101" pitchFamily="2" charset="-122"/>
              </a:rPr>
              <a:t>、</a:t>
            </a:r>
            <a:r>
              <a:rPr lang="en-US" altLang="zh-CN" sz="4000" b="1" dirty="0">
                <a:solidFill>
                  <a:schemeClr val="tx1"/>
                </a:solidFill>
                <a:latin typeface="宋体" panose="02010600030101010101" pitchFamily="2" charset="-122"/>
              </a:rPr>
              <a:t>B  3</a:t>
            </a:r>
            <a:r>
              <a:rPr lang="zh-CN" altLang="en-US" sz="4000" b="1" dirty="0">
                <a:solidFill>
                  <a:schemeClr val="tx1"/>
                </a:solidFill>
                <a:latin typeface="宋体" panose="02010600030101010101" pitchFamily="2" charset="-122"/>
              </a:rPr>
              <a:t>、</a:t>
            </a:r>
            <a:r>
              <a:rPr lang="en-US" altLang="zh-CN" sz="4000" b="1" dirty="0">
                <a:solidFill>
                  <a:schemeClr val="tx1"/>
                </a:solidFill>
                <a:latin typeface="宋体" panose="02010600030101010101" pitchFamily="2" charset="-122"/>
              </a:rPr>
              <a:t>D  4</a:t>
            </a:r>
            <a:r>
              <a:rPr lang="zh-CN" altLang="en-US" sz="4000" b="1" dirty="0">
                <a:solidFill>
                  <a:schemeClr val="tx1"/>
                </a:solidFill>
                <a:latin typeface="宋体" panose="02010600030101010101" pitchFamily="2" charset="-122"/>
              </a:rPr>
              <a:t>、</a:t>
            </a:r>
            <a:r>
              <a:rPr lang="en-US" altLang="zh-CN" sz="4000" b="1" dirty="0">
                <a:solidFill>
                  <a:schemeClr val="tx1"/>
                </a:solidFill>
                <a:latin typeface="宋体" panose="02010600030101010101" pitchFamily="2" charset="-122"/>
              </a:rPr>
              <a:t>B</a:t>
            </a:r>
            <a:endParaRPr lang="en-US" altLang="zh-CN" sz="4000" b="1" dirty="0">
              <a:solidFill>
                <a:schemeClr val="tx1"/>
              </a:solidFill>
              <a:latin typeface="宋体" panose="02010600030101010101" pitchFamily="2" charset="-122"/>
            </a:endParaRPr>
          </a:p>
          <a:p>
            <a:pPr marL="0" lvl="0" indent="0" eaLnBrk="1" hangingPunct="1">
              <a:spcBef>
                <a:spcPct val="0"/>
              </a:spcBef>
              <a:buNone/>
            </a:pPr>
            <a:r>
              <a:rPr lang="en-US" altLang="zh-CN" sz="4000" b="1" dirty="0">
                <a:solidFill>
                  <a:schemeClr val="tx1"/>
                </a:solidFill>
                <a:latin typeface="宋体" panose="02010600030101010101" pitchFamily="2" charset="-122"/>
              </a:rPr>
              <a:t>5</a:t>
            </a:r>
            <a:r>
              <a:rPr lang="zh-CN" altLang="en-US" sz="4000" b="1" dirty="0">
                <a:solidFill>
                  <a:schemeClr val="tx1"/>
                </a:solidFill>
                <a:latin typeface="宋体" panose="02010600030101010101" pitchFamily="2" charset="-122"/>
              </a:rPr>
              <a:t>、B_新西兰___（国家）</a:t>
            </a:r>
            <a:endParaRPr lang="zh-CN" altLang="en-US" sz="4000" b="1" dirty="0">
              <a:solidFill>
                <a:schemeClr val="tx1"/>
              </a:solidFill>
              <a:latin typeface="宋体" panose="02010600030101010101" pitchFamily="2" charset="-122"/>
            </a:endParaRPr>
          </a:p>
          <a:p>
            <a:pPr marL="0" lvl="0" indent="0" eaLnBrk="1" hangingPunct="1">
              <a:spcBef>
                <a:spcPct val="0"/>
              </a:spcBef>
              <a:buNone/>
            </a:pPr>
            <a:r>
              <a:rPr lang="zh-CN" altLang="en-US" sz="4000" b="1" dirty="0">
                <a:solidFill>
                  <a:schemeClr val="tx1"/>
                </a:solidFill>
                <a:latin typeface="宋体" panose="02010600030101010101" pitchFamily="2" charset="-122"/>
              </a:rPr>
              <a:t>D___悉尼__(城市)</a:t>
            </a:r>
            <a:endParaRPr lang="zh-CN" altLang="en-US" sz="4000" b="1" dirty="0">
              <a:solidFill>
                <a:schemeClr val="tx1"/>
              </a:solidFill>
              <a:latin typeface="宋体" panose="02010600030101010101" pitchFamily="2" charset="-122"/>
            </a:endParaRPr>
          </a:p>
          <a:p>
            <a:pPr marL="0" lvl="0" indent="0" eaLnBrk="1" hangingPunct="1">
              <a:spcBef>
                <a:spcPct val="0"/>
              </a:spcBef>
              <a:buNone/>
            </a:pPr>
            <a:r>
              <a:rPr lang="zh-CN" altLang="en-US" sz="4000" b="1" dirty="0">
                <a:solidFill>
                  <a:schemeClr val="tx1"/>
                </a:solidFill>
                <a:latin typeface="宋体" panose="02010600030101010101" pitchFamily="2" charset="-122"/>
              </a:rPr>
              <a:t>E___堪培拉____(首都)</a:t>
            </a:r>
            <a:endParaRPr lang="zh-CN" altLang="en-US" sz="4000" b="1" dirty="0">
              <a:solidFill>
                <a:schemeClr val="tx1"/>
              </a:solidFill>
              <a:latin typeface="宋体" panose="02010600030101010101" pitchFamily="2" charset="-122"/>
            </a:endParaRPr>
          </a:p>
          <a:p>
            <a:pPr marL="0" lvl="0" indent="0" eaLnBrk="1" hangingPunct="1">
              <a:spcBef>
                <a:spcPct val="0"/>
              </a:spcBef>
              <a:buNone/>
            </a:pPr>
            <a:r>
              <a:rPr lang="zh-CN" altLang="en-US" sz="4000" b="1" dirty="0">
                <a:solidFill>
                  <a:schemeClr val="tx1"/>
                </a:solidFill>
                <a:latin typeface="宋体" panose="02010600030101010101" pitchFamily="2" charset="-122"/>
              </a:rPr>
              <a:t>F___大分水岭____(山)</a:t>
            </a:r>
            <a:endParaRPr lang="zh-CN" altLang="en-US" sz="4000" b="1" dirty="0">
              <a:solidFill>
                <a:schemeClr val="tx1"/>
              </a:solidFill>
              <a:latin typeface="宋体" panose="02010600030101010101" pitchFamily="2" charset="-122"/>
            </a:endParaRPr>
          </a:p>
          <a:p>
            <a:pPr marL="0" lvl="0" indent="0" eaLnBrk="1" hangingPunct="1">
              <a:spcBef>
                <a:spcPct val="0"/>
              </a:spcBef>
              <a:buNone/>
            </a:pPr>
            <a:r>
              <a:rPr lang="zh-CN" altLang="en-US" sz="4000" b="1" dirty="0">
                <a:solidFill>
                  <a:schemeClr val="tx1"/>
                </a:solidFill>
                <a:latin typeface="宋体" panose="02010600030101010101" pitchFamily="2" charset="-122"/>
              </a:rPr>
              <a:t>G___墨累河__(河 )   </a:t>
            </a:r>
            <a:endParaRPr lang="zh-CN" altLang="en-US" sz="4000" b="1" dirty="0">
              <a:solidFill>
                <a:schemeClr val="tx1"/>
              </a:solidFill>
              <a:latin typeface="宋体" panose="02010600030101010101" pitchFamily="2" charset="-122"/>
            </a:endParaRPr>
          </a:p>
          <a:p>
            <a:pPr marL="0" lvl="0" indent="0" eaLnBrk="1" hangingPunct="1">
              <a:spcBef>
                <a:spcPct val="0"/>
              </a:spcBef>
              <a:buNone/>
            </a:pPr>
            <a:r>
              <a:rPr lang="zh-CN" altLang="en-US" sz="4000" b="1" dirty="0">
                <a:solidFill>
                  <a:schemeClr val="tx1"/>
                </a:solidFill>
                <a:latin typeface="宋体" panose="02010600030101010101" pitchFamily="2" charset="-122"/>
              </a:rPr>
              <a:t>H___南回归线__(纬度)</a:t>
            </a:r>
            <a:endParaRPr lang="zh-CN" altLang="en-US" sz="4000" b="1" dirty="0">
              <a:solidFill>
                <a:schemeClr val="tx1"/>
              </a:solidFill>
              <a:latin typeface="宋体" panose="02010600030101010101" pitchFamily="2" charset="-122"/>
            </a:endParaRPr>
          </a:p>
          <a:p>
            <a:pPr marL="0" lvl="0" indent="0" eaLnBrk="1" hangingPunct="1">
              <a:spcBef>
                <a:spcPct val="0"/>
              </a:spcBef>
              <a:buNone/>
            </a:pPr>
            <a:r>
              <a:rPr lang="zh-CN" altLang="en-US" sz="4000" b="1" dirty="0">
                <a:solidFill>
                  <a:schemeClr val="tx1"/>
                </a:solidFill>
                <a:latin typeface="宋体" panose="02010600030101010101" pitchFamily="2" charset="-122"/>
              </a:rPr>
              <a:t>K___印度洋_ (洋)</a:t>
            </a:r>
            <a:endParaRPr lang="zh-CN" altLang="en-US" sz="4000" b="1" dirty="0">
              <a:solidFill>
                <a:schemeClr val="tx1"/>
              </a:solidFill>
              <a:latin typeface="宋体" panose="02010600030101010101" pitchFamily="2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52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52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522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sp>
        <p:nvSpPr>
          <p:cNvPr id="47105" name="Text Box 2"/>
          <p:cNvSpPr txBox="1">
            <a:spLocks noChangeArrowheads="1"/>
          </p:cNvSpPr>
          <p:nvPr/>
        </p:nvSpPr>
        <p:spPr bwMode="auto">
          <a:xfrm>
            <a:off x="693738" y="981075"/>
            <a:ext cx="7859712" cy="5661025"/>
          </a:xfrm>
          <a:prstGeom prst="rect">
            <a:avLst/>
          </a:prstGeom>
          <a:gradFill rotWithShape="1">
            <a:gsLst>
              <a:gs pos="0">
                <a:srgbClr val="CCFF99">
                  <a:alpha val="50000"/>
                </a:srgbClr>
              </a:gs>
              <a:gs pos="50000">
                <a:schemeClr val="bg1"/>
              </a:gs>
              <a:gs pos="100000">
                <a:srgbClr val="CCFF99">
                  <a:alpha val="50000"/>
                </a:srgbClr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R="0" defTabSz="914400" eaLnBrk="1" hangingPunct="1">
              <a:lnSpc>
                <a:spcPct val="150000"/>
              </a:lnSpc>
              <a:buClrTx/>
              <a:buSzTx/>
              <a:buFontTx/>
              <a:defRPr/>
            </a:pPr>
            <a:endParaRPr kumimoji="0" lang="zh-CN" altLang="zh-CN" kern="1200" cap="none" spc="0" normalizeH="0" baseline="0" noProof="0">
              <a:solidFill>
                <a:srgbClr val="FF0000"/>
              </a:solidFill>
              <a:latin typeface="楷体_GB2312" pitchFamily="49" charset="-122"/>
              <a:ea typeface="楷体_GB2312" pitchFamily="49" charset="-122"/>
              <a:cs typeface="+mn-cs"/>
            </a:endParaRPr>
          </a:p>
        </p:txBody>
      </p:sp>
      <p:pic>
        <p:nvPicPr>
          <p:cNvPr id="254980" name="Picture 4" descr="针鼹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10075" y="857250"/>
            <a:ext cx="3387725" cy="2992438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3014" name="Picture 5" descr="10006_20051108_517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7683" t="18663" r="6598" b="20616"/>
          <a:stretch>
            <a:fillRect/>
          </a:stretch>
        </p:blipFill>
        <p:spPr>
          <a:xfrm>
            <a:off x="4684713" y="4470400"/>
            <a:ext cx="3135312" cy="222091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54982" name="Picture 6"/>
          <p:cNvPicPr>
            <a:picLocks noChangeAspect="1"/>
          </p:cNvPicPr>
          <p:nvPr/>
        </p:nvPicPr>
        <p:blipFill>
          <a:blip r:embed="rId3"/>
          <a:srcRect b="6598"/>
          <a:stretch>
            <a:fillRect/>
          </a:stretch>
        </p:blipFill>
        <p:spPr>
          <a:xfrm>
            <a:off x="423863" y="4324350"/>
            <a:ext cx="3581400" cy="22479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3016" name="Rectangle 7"/>
          <p:cNvSpPr/>
          <p:nvPr/>
        </p:nvSpPr>
        <p:spPr>
          <a:xfrm>
            <a:off x="4210050" y="3759200"/>
            <a:ext cx="4322763" cy="952500"/>
          </a:xfrm>
          <a:prstGeom prst="rect">
            <a:avLst/>
          </a:prstGeom>
          <a:noFill/>
          <a:ln w="12700">
            <a:noFill/>
          </a:ln>
        </p:spPr>
        <p:txBody>
          <a:bodyPr lIns="18000" rIns="18000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spcBef>
                <a:spcPct val="0"/>
              </a:spcBef>
              <a:buNone/>
            </a:pPr>
            <a:r>
              <a:rPr lang="zh-CN" altLang="en-US" sz="2800" b="1" dirty="0">
                <a:latin typeface="宋体" panose="02010600030101010101" pitchFamily="2" charset="-122"/>
              </a:rPr>
              <a:t>我们是</a:t>
            </a:r>
            <a:r>
              <a:rPr lang="en-US" altLang="zh-CN" sz="2800" b="1" dirty="0">
                <a:latin typeface="宋体" panose="02010600030101010101" pitchFamily="2" charset="-122"/>
              </a:rPr>
              <a:t>2000</a:t>
            </a:r>
            <a:r>
              <a:rPr lang="zh-CN" altLang="en-US" sz="2800" b="1" dirty="0">
                <a:latin typeface="宋体" panose="02010600030101010101" pitchFamily="2" charset="-122"/>
              </a:rPr>
              <a:t>年悉尼奥运会的吉祥物，你认识我们吗？</a:t>
            </a:r>
            <a:endParaRPr lang="zh-CN" altLang="en-US" sz="2800" b="1" dirty="0">
              <a:latin typeface="宋体" panose="02010600030101010101" pitchFamily="2" charset="-122"/>
            </a:endParaRPr>
          </a:p>
        </p:txBody>
      </p:sp>
      <p:sp>
        <p:nvSpPr>
          <p:cNvPr id="254986" name="Text Box 10"/>
          <p:cNvSpPr txBox="1"/>
          <p:nvPr/>
        </p:nvSpPr>
        <p:spPr>
          <a:xfrm>
            <a:off x="7286625" y="3357563"/>
            <a:ext cx="906463" cy="523875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txBody>
          <a:bodyPr wrap="non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r>
              <a:rPr lang="zh-CN" altLang="en-US" sz="28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针鼹</a:t>
            </a:r>
            <a:endParaRPr lang="zh-CN" altLang="en-US" sz="2800" b="1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54988" name="Text Box 12"/>
          <p:cNvSpPr txBox="1"/>
          <p:nvPr/>
        </p:nvSpPr>
        <p:spPr>
          <a:xfrm>
            <a:off x="3143250" y="6072188"/>
            <a:ext cx="1266825" cy="523875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txBody>
          <a:bodyPr wrap="non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r>
              <a:rPr lang="zh-CN" altLang="en-US" sz="28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鸭嘴兽</a:t>
            </a:r>
            <a:endParaRPr lang="zh-CN" altLang="en-US" sz="2800" b="1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3019" name="Text Box 4"/>
          <p:cNvSpPr txBox="1"/>
          <p:nvPr/>
        </p:nvSpPr>
        <p:spPr>
          <a:xfrm>
            <a:off x="0" y="77788"/>
            <a:ext cx="6357938" cy="708025"/>
          </a:xfrm>
          <a:prstGeom prst="rect">
            <a:avLst/>
          </a:prstGeom>
          <a:solidFill>
            <a:schemeClr val="bg1"/>
          </a:solidFill>
          <a:ln w="28575" cap="flat" cmpd="sng">
            <a:solidFill>
              <a:srgbClr val="FFCCFF"/>
            </a:solidFill>
            <a:prstDash val="solid"/>
            <a:miter/>
            <a:headEnd type="none" w="med" len="med"/>
            <a:tailEnd type="none" w="med" len="med"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r>
              <a:rPr lang="zh-CN" altLang="en-US" sz="40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二、古老的动植物</a:t>
            </a:r>
            <a:endParaRPr lang="zh-CN" altLang="en-US" sz="4000" b="1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rcRect l="14410" t="8337" r="4256" b="7654"/>
          <a:stretch>
            <a:fillRect/>
          </a:stretch>
        </p:blipFill>
        <p:spPr>
          <a:xfrm>
            <a:off x="30163" y="938213"/>
            <a:ext cx="4079875" cy="29432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54987" name="Text Box 11"/>
          <p:cNvSpPr txBox="1"/>
          <p:nvPr/>
        </p:nvSpPr>
        <p:spPr>
          <a:xfrm>
            <a:off x="2954338" y="3644900"/>
            <a:ext cx="1255712" cy="522288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txBody>
          <a:bodyPr wrap="non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笑翠鸟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9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549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9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549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9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2549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9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2549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9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2549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4986" grpId="0" bldLvl="0" animBg="1"/>
      <p:bldP spid="254988" grpId="0" bldLvl="0" animBg="1"/>
      <p:bldP spid="254987" grpId="0" bldLvl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4034" name="Text Box 4"/>
          <p:cNvSpPr txBox="1"/>
          <p:nvPr/>
        </p:nvSpPr>
        <p:spPr>
          <a:xfrm>
            <a:off x="0" y="77788"/>
            <a:ext cx="6357938" cy="708025"/>
          </a:xfrm>
          <a:prstGeom prst="rect">
            <a:avLst/>
          </a:prstGeom>
          <a:solidFill>
            <a:schemeClr val="bg1"/>
          </a:solidFill>
          <a:ln w="28575" cap="flat" cmpd="sng">
            <a:solidFill>
              <a:srgbClr val="FFCCFF"/>
            </a:solidFill>
            <a:prstDash val="solid"/>
            <a:miter/>
            <a:headEnd type="none" w="med" len="med"/>
            <a:tailEnd type="none" w="med" len="med"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r>
              <a:rPr lang="zh-CN" altLang="en-US" sz="40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二、古老的动植物</a:t>
            </a:r>
            <a:endParaRPr lang="zh-CN" altLang="en-US" sz="4000" b="1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4035" name="Rectangle 7"/>
          <p:cNvSpPr/>
          <p:nvPr/>
        </p:nvSpPr>
        <p:spPr>
          <a:xfrm>
            <a:off x="609600" y="857250"/>
            <a:ext cx="7586663" cy="584200"/>
          </a:xfrm>
          <a:prstGeom prst="rect">
            <a:avLst/>
          </a:prstGeom>
          <a:noFill/>
          <a:ln w="12700">
            <a:noFill/>
          </a:ln>
        </p:spPr>
        <p:txBody>
          <a:bodyPr lIns="18000" rIns="18000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spcBef>
                <a:spcPct val="0"/>
              </a:spcBef>
              <a:buNone/>
            </a:pPr>
            <a:r>
              <a:rPr lang="en-US" altLang="zh-CN" sz="2400" b="1" dirty="0">
                <a:latin typeface="宋体" panose="02010600030101010101" pitchFamily="2" charset="-122"/>
              </a:rPr>
              <a:t>    </a:t>
            </a:r>
            <a:r>
              <a:rPr lang="zh-CN" altLang="en-US" b="1" dirty="0">
                <a:latin typeface="宋体" panose="02010600030101010101" pitchFamily="2" charset="-122"/>
              </a:rPr>
              <a:t>去澳大利亚旅游经常会带回来的玩偶</a:t>
            </a:r>
            <a:endParaRPr lang="zh-CN" altLang="en-US" b="1" dirty="0">
              <a:latin typeface="宋体" panose="02010600030101010101" pitchFamily="2" charset="-122"/>
            </a:endParaRPr>
          </a:p>
        </p:txBody>
      </p:sp>
      <p:pic>
        <p:nvPicPr>
          <p:cNvPr id="44036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698625"/>
            <a:ext cx="5005388" cy="5005388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54979" name="Picture 3" descr="1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9575" y="1698625"/>
            <a:ext cx="4816475" cy="47752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Text Box 11"/>
          <p:cNvSpPr txBox="1"/>
          <p:nvPr/>
        </p:nvSpPr>
        <p:spPr>
          <a:xfrm>
            <a:off x="3094038" y="1484313"/>
            <a:ext cx="2428875" cy="584200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txBody>
          <a:bodyPr wrap="non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r>
              <a:rPr lang="zh-CN" altLang="en-US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考拉</a:t>
            </a:r>
            <a:r>
              <a:rPr lang="en-US" altLang="zh-CN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/</a:t>
            </a:r>
            <a:r>
              <a:rPr lang="zh-CN" altLang="en-US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树袋熊</a:t>
            </a:r>
            <a:endParaRPr lang="en-US" altLang="zh-CN" b="1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6" name="Rectangle 7"/>
          <p:cNvSpPr/>
          <p:nvPr/>
        </p:nvSpPr>
        <p:spPr>
          <a:xfrm>
            <a:off x="922338" y="857250"/>
            <a:ext cx="6961187" cy="522288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txBody>
          <a:bodyPr lIns="18000" rIns="18000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spcBef>
                <a:spcPct val="0"/>
              </a:spcBef>
              <a:buNone/>
            </a:pPr>
            <a:r>
              <a:rPr lang="en-US" altLang="zh-CN" sz="2800" b="1" dirty="0">
                <a:latin typeface="华文行楷" pitchFamily="2" charset="-122"/>
                <a:ea typeface="华文行楷" pitchFamily="2" charset="-122"/>
              </a:rPr>
              <a:t>  </a:t>
            </a:r>
            <a:r>
              <a:rPr lang="zh-CN" altLang="en-US" sz="2800" b="1" dirty="0">
                <a:latin typeface="华文行楷" pitchFamily="2" charset="-122"/>
                <a:ea typeface="华文行楷" pitchFamily="2" charset="-122"/>
              </a:rPr>
              <a:t>大部分时间生活在树上，每天睡</a:t>
            </a:r>
            <a:r>
              <a:rPr lang="en-US" altLang="zh-CN" sz="2800" b="1" dirty="0">
                <a:latin typeface="华文行楷" pitchFamily="2" charset="-122"/>
                <a:ea typeface="华文行楷" pitchFamily="2" charset="-122"/>
              </a:rPr>
              <a:t>18</a:t>
            </a:r>
            <a:r>
              <a:rPr lang="zh-CN" altLang="en-US" sz="2800" b="1" dirty="0">
                <a:latin typeface="华文行楷" pitchFamily="2" charset="-122"/>
                <a:ea typeface="华文行楷" pitchFamily="2" charset="-122"/>
              </a:rPr>
              <a:t>小时</a:t>
            </a:r>
            <a:r>
              <a:rPr lang="en-US" altLang="zh-CN" sz="2400" b="1" dirty="0">
                <a:latin typeface="宋体" panose="02010600030101010101" pitchFamily="2" charset="-122"/>
              </a:rPr>
              <a:t>  </a:t>
            </a:r>
            <a:endParaRPr lang="en-US" altLang="zh-CN" b="1" dirty="0">
              <a:latin typeface="宋体" panose="02010600030101010101" pitchFamily="2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9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549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6" grpId="0" animBg="1"/>
      <p:bldP spid="6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sp>
        <p:nvSpPr>
          <p:cNvPr id="273413" name="Text Box 5"/>
          <p:cNvSpPr txBox="1"/>
          <p:nvPr/>
        </p:nvSpPr>
        <p:spPr>
          <a:xfrm>
            <a:off x="0" y="714375"/>
            <a:ext cx="3790950" cy="62468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lnSpc>
                <a:spcPct val="125000"/>
              </a:lnSpc>
              <a:spcBef>
                <a:spcPct val="0"/>
              </a:spcBef>
              <a:buNone/>
            </a:pPr>
            <a:r>
              <a:rPr lang="zh-CN" altLang="en-US" b="1" dirty="0">
                <a:latin typeface="华文新魏" pitchFamily="2" charset="-122"/>
                <a:ea typeface="华文新魏" pitchFamily="2" charset="-122"/>
              </a:rPr>
              <a:t>据统计，澳大利亚有植物约</a:t>
            </a:r>
            <a:r>
              <a:rPr lang="en-US" altLang="zh-CN" b="1" dirty="0">
                <a:latin typeface="华文新魏" pitchFamily="2" charset="-122"/>
                <a:ea typeface="华文新魏" pitchFamily="2" charset="-122"/>
              </a:rPr>
              <a:t>12000</a:t>
            </a:r>
            <a:r>
              <a:rPr lang="zh-CN" altLang="en-US" b="1" dirty="0">
                <a:latin typeface="华文新魏" pitchFamily="2" charset="-122"/>
                <a:ea typeface="华文新魏" pitchFamily="2" charset="-122"/>
              </a:rPr>
              <a:t>种，其中约</a:t>
            </a:r>
            <a:r>
              <a:rPr lang="en-US" altLang="zh-CN" b="1" dirty="0">
                <a:latin typeface="华文新魏" pitchFamily="2" charset="-122"/>
                <a:ea typeface="华文新魏" pitchFamily="2" charset="-122"/>
              </a:rPr>
              <a:t>9000</a:t>
            </a:r>
            <a:r>
              <a:rPr lang="zh-CN" altLang="en-US" b="1" dirty="0">
                <a:latin typeface="华文新魏" pitchFamily="2" charset="-122"/>
                <a:ea typeface="华文新魏" pitchFamily="2" charset="-122"/>
              </a:rPr>
              <a:t>种是其他大洲没有的；</a:t>
            </a:r>
            <a:endParaRPr lang="zh-CN" altLang="en-US" b="1" dirty="0">
              <a:latin typeface="华文新魏" pitchFamily="2" charset="-122"/>
              <a:ea typeface="华文新魏" pitchFamily="2" charset="-122"/>
            </a:endParaRPr>
          </a:p>
          <a:p>
            <a:pPr marL="0" lvl="0" indent="0" algn="just" eaLnBrk="1" hangingPunct="1">
              <a:lnSpc>
                <a:spcPct val="125000"/>
              </a:lnSpc>
              <a:spcBef>
                <a:spcPct val="0"/>
              </a:spcBef>
              <a:buNone/>
            </a:pPr>
            <a:r>
              <a:rPr lang="zh-CN" altLang="en-US" b="1" dirty="0">
                <a:latin typeface="华文新魏" pitchFamily="2" charset="-122"/>
                <a:ea typeface="华文新魏" pitchFamily="2" charset="-122"/>
              </a:rPr>
              <a:t>有鸟类约</a:t>
            </a:r>
            <a:r>
              <a:rPr lang="en-US" altLang="zh-CN" b="1" dirty="0">
                <a:latin typeface="华文新魏" pitchFamily="2" charset="-122"/>
                <a:ea typeface="华文新魏" pitchFamily="2" charset="-122"/>
              </a:rPr>
              <a:t>650</a:t>
            </a:r>
            <a:r>
              <a:rPr lang="zh-CN" altLang="en-US" b="1" dirty="0">
                <a:latin typeface="华文新魏" pitchFamily="2" charset="-122"/>
                <a:ea typeface="华文新魏" pitchFamily="2" charset="-122"/>
              </a:rPr>
              <a:t>种，其中约</a:t>
            </a:r>
            <a:r>
              <a:rPr lang="en-US" altLang="zh-CN" b="1" dirty="0">
                <a:latin typeface="华文新魏" pitchFamily="2" charset="-122"/>
                <a:ea typeface="华文新魏" pitchFamily="2" charset="-122"/>
              </a:rPr>
              <a:t>450</a:t>
            </a:r>
            <a:r>
              <a:rPr lang="zh-CN" altLang="en-US" b="1" dirty="0">
                <a:latin typeface="华文新魏" pitchFamily="2" charset="-122"/>
                <a:ea typeface="华文新魏" pitchFamily="2" charset="-122"/>
              </a:rPr>
              <a:t>种是澳大利亚特有的。</a:t>
            </a:r>
            <a:endParaRPr lang="zh-CN" altLang="en-US" b="1" dirty="0">
              <a:latin typeface="华文新魏" pitchFamily="2" charset="-122"/>
              <a:ea typeface="华文新魏" pitchFamily="2" charset="-122"/>
            </a:endParaRPr>
          </a:p>
          <a:p>
            <a:pPr marL="0" lvl="0" indent="0" algn="just" eaLnBrk="1" hangingPunct="1">
              <a:lnSpc>
                <a:spcPct val="125000"/>
              </a:lnSpc>
              <a:spcBef>
                <a:spcPct val="0"/>
              </a:spcBef>
              <a:buNone/>
            </a:pPr>
            <a:r>
              <a:rPr lang="zh-CN" altLang="en-US" b="1" dirty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全球有袋类动物大部分分布在澳大利亚</a:t>
            </a:r>
            <a:r>
              <a:rPr lang="en-US" altLang="zh-CN" b="1" dirty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.</a:t>
            </a:r>
            <a:r>
              <a:rPr lang="zh-CN" altLang="en-US" b="1" dirty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有人称之为</a:t>
            </a:r>
            <a:r>
              <a:rPr lang="en-US" altLang="zh-CN" b="1" dirty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____</a:t>
            </a:r>
            <a:endParaRPr lang="en-US" altLang="zh-CN" sz="2800" b="1" dirty="0">
              <a:solidFill>
                <a:srgbClr val="FF0000"/>
              </a:solidFill>
              <a:latin typeface="华文新魏" pitchFamily="2" charset="-122"/>
              <a:ea typeface="华文新魏" pitchFamily="2" charset="-122"/>
            </a:endParaRPr>
          </a:p>
        </p:txBody>
      </p:sp>
      <p:pic>
        <p:nvPicPr>
          <p:cNvPr id="45059" name="Picture 6" descr="图8-68"/>
          <p:cNvPicPr>
            <a:picLocks noChangeAspect="1"/>
          </p:cNvPicPr>
          <p:nvPr/>
        </p:nvPicPr>
        <p:blipFill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b="4013"/>
          <a:stretch>
            <a:fillRect/>
          </a:stretch>
        </p:blipFill>
        <p:spPr>
          <a:xfrm>
            <a:off x="3606800" y="785813"/>
            <a:ext cx="5537200" cy="519588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5060" name="Text Box 4"/>
          <p:cNvSpPr txBox="1"/>
          <p:nvPr/>
        </p:nvSpPr>
        <p:spPr>
          <a:xfrm>
            <a:off x="0" y="77788"/>
            <a:ext cx="6357938" cy="708025"/>
          </a:xfrm>
          <a:prstGeom prst="rect">
            <a:avLst/>
          </a:prstGeom>
          <a:solidFill>
            <a:schemeClr val="bg1"/>
          </a:solidFill>
          <a:ln w="28575" cap="flat" cmpd="sng">
            <a:solidFill>
              <a:srgbClr val="FFCCFF"/>
            </a:solidFill>
            <a:prstDash val="solid"/>
            <a:miter/>
            <a:headEnd type="none" w="med" len="med"/>
            <a:tailEnd type="none" w="med" len="med"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r>
              <a:rPr lang="zh-CN" altLang="en-US" sz="4000" b="1" dirty="0">
                <a:latin typeface="黑体" panose="02010609060101010101" pitchFamily="49" charset="-122"/>
                <a:ea typeface="黑体" panose="02010609060101010101" pitchFamily="49" charset="-122"/>
              </a:rPr>
              <a:t>二、</a:t>
            </a:r>
            <a:r>
              <a:rPr lang="zh-CN" altLang="en-US" sz="40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古老的</a:t>
            </a:r>
            <a:r>
              <a:rPr lang="zh-CN" altLang="en-US" sz="4000" b="1" dirty="0">
                <a:latin typeface="黑体" panose="02010609060101010101" pitchFamily="49" charset="-122"/>
                <a:ea typeface="黑体" panose="02010609060101010101" pitchFamily="49" charset="-122"/>
              </a:rPr>
              <a:t>动植物</a:t>
            </a:r>
            <a:endParaRPr lang="zh-CN" altLang="en-US" sz="40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5" name="Text Box 18"/>
          <p:cNvSpPr txBox="1"/>
          <p:nvPr/>
        </p:nvSpPr>
        <p:spPr>
          <a:xfrm>
            <a:off x="2571750" y="6111875"/>
            <a:ext cx="4545013" cy="706438"/>
          </a:xfrm>
          <a:prstGeom prst="rect">
            <a:avLst/>
          </a:prstGeom>
          <a:noFill/>
          <a:ln w="57150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lnSpc>
                <a:spcPct val="125000"/>
              </a:lnSpc>
              <a:spcBef>
                <a:spcPct val="50000"/>
              </a:spcBef>
              <a:buNone/>
            </a:pPr>
            <a:r>
              <a:rPr lang="en-US" altLang="zh-CN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“</a:t>
            </a:r>
            <a:r>
              <a:rPr lang="zh-CN" altLang="en-US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世界活化石博物馆</a:t>
            </a:r>
            <a:r>
              <a:rPr lang="en-US" altLang="zh-CN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”</a:t>
            </a:r>
            <a:endParaRPr lang="en-US" altLang="zh-CN" b="1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2" name="椭圆 11"/>
          <p:cNvSpPr/>
          <p:nvPr/>
        </p:nvSpPr>
        <p:spPr>
          <a:xfrm rot="-539689">
            <a:off x="4164013" y="2497138"/>
            <a:ext cx="1120775" cy="576262"/>
          </a:xfrm>
          <a:prstGeom prst="ellipse">
            <a:avLst/>
          </a:prstGeom>
          <a:noFill/>
          <a:ln w="57150" cap="flat" cmpd="sng">
            <a:solidFill>
              <a:srgbClr val="FF0000"/>
            </a:solidFill>
            <a:prstDash val="solid"/>
            <a:headEnd type="none" w="med" len="med"/>
            <a:tailEnd type="none" w="med" len="med"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endParaRPr lang="zh-CN" altLang="en-US" sz="2400" b="1" dirty="0"/>
          </a:p>
        </p:txBody>
      </p:sp>
      <p:sp>
        <p:nvSpPr>
          <p:cNvPr id="2" name="椭圆 1"/>
          <p:cNvSpPr/>
          <p:nvPr/>
        </p:nvSpPr>
        <p:spPr>
          <a:xfrm rot="-539689">
            <a:off x="7985125" y="2497138"/>
            <a:ext cx="1120775" cy="576262"/>
          </a:xfrm>
          <a:prstGeom prst="ellipse">
            <a:avLst/>
          </a:prstGeom>
          <a:noFill/>
          <a:ln w="57150" cap="flat" cmpd="sng">
            <a:solidFill>
              <a:srgbClr val="FF0000"/>
            </a:solidFill>
            <a:prstDash val="solid"/>
            <a:headEnd type="none" w="med" len="med"/>
            <a:tailEnd type="none" w="med" len="med"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endParaRPr lang="zh-CN" altLang="en-US" sz="2400" b="1" dirty="0"/>
          </a:p>
        </p:txBody>
      </p:sp>
      <p:sp>
        <p:nvSpPr>
          <p:cNvPr id="3" name="椭圆 2"/>
          <p:cNvSpPr/>
          <p:nvPr/>
        </p:nvSpPr>
        <p:spPr>
          <a:xfrm rot="-539689">
            <a:off x="5957888" y="3625850"/>
            <a:ext cx="1120775" cy="576263"/>
          </a:xfrm>
          <a:prstGeom prst="ellipse">
            <a:avLst/>
          </a:prstGeom>
          <a:noFill/>
          <a:ln w="57150" cap="flat" cmpd="sng">
            <a:solidFill>
              <a:srgbClr val="FF0000"/>
            </a:solidFill>
            <a:prstDash val="solid"/>
            <a:headEnd type="none" w="med" len="med"/>
            <a:tailEnd type="none" w="med" len="med"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endParaRPr lang="zh-CN" altLang="en-US" sz="2400" b="1" dirty="0"/>
          </a:p>
        </p:txBody>
      </p:sp>
      <p:sp>
        <p:nvSpPr>
          <p:cNvPr id="4" name="椭圆 3"/>
          <p:cNvSpPr/>
          <p:nvPr/>
        </p:nvSpPr>
        <p:spPr>
          <a:xfrm rot="-539689">
            <a:off x="7235825" y="5524500"/>
            <a:ext cx="1120775" cy="576263"/>
          </a:xfrm>
          <a:prstGeom prst="ellipse">
            <a:avLst/>
          </a:prstGeom>
          <a:noFill/>
          <a:ln w="57150" cap="flat" cmpd="sng">
            <a:solidFill>
              <a:srgbClr val="FF0000"/>
            </a:solidFill>
            <a:prstDash val="solid"/>
            <a:headEnd type="none" w="med" len="med"/>
            <a:tailEnd type="none" w="med" len="med"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endParaRPr lang="zh-CN" altLang="en-US" sz="2400" b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734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3413" grpId="0"/>
      <p:bldP spid="5" grpId="0" bldLvl="0" animBg="1"/>
      <p:bldP spid="12" grpId="0" bldLvl="0" animBg="1"/>
      <p:bldP spid="2" grpId="0" bldLvl="0" animBg="1"/>
      <p:bldP spid="3" grpId="0" bldLvl="0" animBg="1"/>
      <p:bldP spid="4" grpId="0" bldLvl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pic>
        <p:nvPicPr>
          <p:cNvPr id="46082" name="Picture 4" descr="袋鼠"/>
          <p:cNvPicPr>
            <a:picLocks noChangeAspect="1"/>
          </p:cNvPicPr>
          <p:nvPr/>
        </p:nvPicPr>
        <p:blipFill>
          <a:blip r:embed="rId1"/>
          <a:srcRect t="6320" b="3773"/>
          <a:stretch>
            <a:fillRect/>
          </a:stretch>
        </p:blipFill>
        <p:spPr>
          <a:xfrm>
            <a:off x="693738" y="39688"/>
            <a:ext cx="7597775" cy="512286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74438" name="Text Box 6"/>
          <p:cNvSpPr txBox="1"/>
          <p:nvPr/>
        </p:nvSpPr>
        <p:spPr>
          <a:xfrm>
            <a:off x="0" y="5041900"/>
            <a:ext cx="9144000" cy="1814513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spcBef>
                <a:spcPct val="0"/>
              </a:spcBef>
              <a:buNone/>
            </a:pPr>
            <a:r>
              <a:rPr lang="en-US" altLang="zh-CN" sz="2400" b="1" dirty="0">
                <a:latin typeface="Times New Roman" panose="02020603050405020304" pitchFamily="18" charset="0"/>
                <a:ea typeface="楷体_GB2312" pitchFamily="49" charset="-122"/>
              </a:rPr>
              <a:t>        </a:t>
            </a:r>
            <a:r>
              <a:rPr lang="zh-CN" altLang="en-US" sz="2800" b="1" dirty="0">
                <a:latin typeface="华文新魏" pitchFamily="2" charset="-122"/>
                <a:ea typeface="华文新魏" pitchFamily="2" charset="-122"/>
              </a:rPr>
              <a:t>袋鼠因腹部有一个“育儿袋”而得名。在澳大利亚种类很多，分布广泛，被视为澳大利亚的象征。袋鼠体型大小不等。最高的红袋鼠站起来有</a:t>
            </a:r>
            <a:r>
              <a:rPr lang="en-US" altLang="zh-CN" sz="2800" b="1" dirty="0">
                <a:latin typeface="华文新魏" pitchFamily="2" charset="-122"/>
                <a:ea typeface="华文新魏" pitchFamily="2" charset="-122"/>
              </a:rPr>
              <a:t>2</a:t>
            </a:r>
            <a:r>
              <a:rPr lang="zh-CN" altLang="en-US" sz="2800" b="1" dirty="0">
                <a:latin typeface="华文新魏" pitchFamily="2" charset="-122"/>
                <a:ea typeface="华文新魏" pitchFamily="2" charset="-122"/>
              </a:rPr>
              <a:t>米以上，能跳</a:t>
            </a:r>
            <a:r>
              <a:rPr lang="en-US" altLang="zh-CN" sz="2800" b="1" dirty="0">
                <a:latin typeface="华文新魏" pitchFamily="2" charset="-122"/>
                <a:ea typeface="华文新魏" pitchFamily="2" charset="-122"/>
              </a:rPr>
              <a:t>7~8</a:t>
            </a:r>
            <a:r>
              <a:rPr lang="zh-CN" altLang="en-US" sz="2800" b="1" dirty="0">
                <a:latin typeface="华文新魏" pitchFamily="2" charset="-122"/>
                <a:ea typeface="华文新魏" pitchFamily="2" charset="-122"/>
              </a:rPr>
              <a:t>米远。袋鼠属植食动物，通常以群居为主。</a:t>
            </a:r>
            <a:endParaRPr lang="zh-CN" altLang="en-US" sz="2800" b="1" dirty="0">
              <a:latin typeface="华文新魏" pitchFamily="2" charset="-122"/>
              <a:ea typeface="华文新魏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44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44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4438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7106" name="Text Box 6"/>
          <p:cNvSpPr txBox="1"/>
          <p:nvPr/>
        </p:nvSpPr>
        <p:spPr>
          <a:xfrm>
            <a:off x="0" y="6200775"/>
            <a:ext cx="9144000" cy="522288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spcBef>
                <a:spcPct val="0"/>
              </a:spcBef>
              <a:buNone/>
            </a:pPr>
            <a:r>
              <a:rPr lang="en-US" altLang="zh-CN" sz="2800" b="1" dirty="0">
                <a:latin typeface="华文新魏" pitchFamily="2" charset="-122"/>
                <a:ea typeface="华文新魏" pitchFamily="2" charset="-122"/>
              </a:rPr>
              <a:t>        </a:t>
            </a:r>
            <a:r>
              <a:rPr lang="zh-CN" altLang="en-US" sz="2800" b="1" dirty="0">
                <a:latin typeface="华文新魏" pitchFamily="2" charset="-122"/>
                <a:ea typeface="华文新魏" pitchFamily="2" charset="-122"/>
              </a:rPr>
              <a:t>澳大利亚国花</a:t>
            </a:r>
            <a:r>
              <a:rPr lang="en-US" altLang="zh-CN" sz="2800" b="1" dirty="0">
                <a:latin typeface="华文新魏" pitchFamily="2" charset="-122"/>
                <a:ea typeface="华文新魏" pitchFamily="2" charset="-122"/>
              </a:rPr>
              <a:t>“</a:t>
            </a:r>
            <a:r>
              <a:rPr lang="zh-CN" altLang="en-US" sz="2800" b="1" dirty="0">
                <a:latin typeface="华文新魏" pitchFamily="2" charset="-122"/>
                <a:ea typeface="华文新魏" pitchFamily="2" charset="-122"/>
              </a:rPr>
              <a:t>金合欢</a:t>
            </a:r>
            <a:r>
              <a:rPr lang="en-US" altLang="zh-CN" sz="2800" b="1" dirty="0">
                <a:latin typeface="华文新魏" pitchFamily="2" charset="-122"/>
                <a:ea typeface="华文新魏" pitchFamily="2" charset="-122"/>
              </a:rPr>
              <a:t>”</a:t>
            </a:r>
            <a:r>
              <a:rPr lang="zh-CN" altLang="en-US" sz="2800" b="1" dirty="0">
                <a:latin typeface="华文新魏" pitchFamily="2" charset="-122"/>
                <a:ea typeface="华文新魏" pitchFamily="2" charset="-122"/>
              </a:rPr>
              <a:t>，是澳大利亚独有植物</a:t>
            </a:r>
            <a:endParaRPr lang="zh-CN" altLang="en-US" sz="2800" b="1" dirty="0">
              <a:latin typeface="华文新魏" pitchFamily="2" charset="-122"/>
              <a:ea typeface="华文新魏" pitchFamily="2" charset="-122"/>
            </a:endParaRPr>
          </a:p>
        </p:txBody>
      </p:sp>
      <p:pic>
        <p:nvPicPr>
          <p:cNvPr id="47107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7213" y="1123950"/>
            <a:ext cx="7620000" cy="50768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7108" name="Text Box 4"/>
          <p:cNvSpPr txBox="1"/>
          <p:nvPr/>
        </p:nvSpPr>
        <p:spPr>
          <a:xfrm>
            <a:off x="0" y="77788"/>
            <a:ext cx="6357938" cy="708025"/>
          </a:xfrm>
          <a:prstGeom prst="rect">
            <a:avLst/>
          </a:prstGeom>
          <a:solidFill>
            <a:schemeClr val="bg1"/>
          </a:solidFill>
          <a:ln w="28575" cap="flat" cmpd="sng">
            <a:solidFill>
              <a:srgbClr val="FFCCFF"/>
            </a:solidFill>
            <a:prstDash val="solid"/>
            <a:miter/>
            <a:headEnd type="none" w="med" len="med"/>
            <a:tailEnd type="none" w="med" len="med"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r>
              <a:rPr lang="zh-CN" altLang="en-US" sz="40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二、古老的动植物</a:t>
            </a:r>
            <a:endParaRPr lang="zh-CN" altLang="en-US" sz="4000" b="1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sp>
        <p:nvSpPr>
          <p:cNvPr id="52225" name="Text Box 2"/>
          <p:cNvSpPr txBox="1">
            <a:spLocks noChangeArrowheads="1"/>
          </p:cNvSpPr>
          <p:nvPr/>
        </p:nvSpPr>
        <p:spPr bwMode="auto">
          <a:xfrm>
            <a:off x="928688" y="857250"/>
            <a:ext cx="7900987" cy="5659438"/>
          </a:xfrm>
          <a:prstGeom prst="rect">
            <a:avLst/>
          </a:prstGeom>
          <a:gradFill rotWithShape="1">
            <a:gsLst>
              <a:gs pos="0">
                <a:srgbClr val="FF9999">
                  <a:alpha val="29999"/>
                </a:srgbClr>
              </a:gs>
              <a:gs pos="50000">
                <a:schemeClr val="bg1"/>
              </a:gs>
              <a:gs pos="100000">
                <a:srgbClr val="FF9999">
                  <a:alpha val="29999"/>
                </a:srgbClr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R="0" defTabSz="914400" eaLnBrk="1" hangingPunct="1">
              <a:lnSpc>
                <a:spcPct val="150000"/>
              </a:lnSpc>
              <a:buClrTx/>
              <a:buSzTx/>
              <a:buFontTx/>
              <a:defRPr/>
            </a:pPr>
            <a:endParaRPr kumimoji="0" lang="zh-CN" altLang="zh-CN" kern="1200" cap="none" spc="0" normalizeH="0" baseline="0" noProof="0">
              <a:latin typeface="楷体_GB2312" pitchFamily="49" charset="-122"/>
              <a:ea typeface="楷体_GB2312" pitchFamily="49" charset="-122"/>
              <a:cs typeface="+mn-cs"/>
            </a:endParaRPr>
          </a:p>
        </p:txBody>
      </p:sp>
      <p:sp>
        <p:nvSpPr>
          <p:cNvPr id="48133" name="Text Box 3"/>
          <p:cNvSpPr txBox="1"/>
          <p:nvPr/>
        </p:nvSpPr>
        <p:spPr>
          <a:xfrm>
            <a:off x="1071563" y="928688"/>
            <a:ext cx="7643812" cy="952500"/>
          </a:xfrm>
          <a:prstGeom prst="rect">
            <a:avLst/>
          </a:prstGeom>
          <a:noFill/>
          <a:ln w="12700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r>
              <a:rPr lang="en-US" altLang="zh-CN" sz="2400" b="1" dirty="0">
                <a:latin typeface="宋体" panose="02010600030101010101" pitchFamily="2" charset="-122"/>
              </a:rPr>
              <a:t>  </a:t>
            </a:r>
            <a:r>
              <a:rPr lang="zh-CN" altLang="en-US" sz="2800" b="1" dirty="0">
                <a:latin typeface="华文新魏" pitchFamily="2" charset="-122"/>
                <a:ea typeface="华文新魏" pitchFamily="2" charset="-122"/>
              </a:rPr>
              <a:t>运用大陆漂移假说的有关观点，说明为什么澳大利亚有众多古老动物。</a:t>
            </a:r>
            <a:endParaRPr lang="zh-CN" altLang="en-US" sz="2800" b="1" dirty="0">
              <a:latin typeface="华文新魏" pitchFamily="2" charset="-122"/>
              <a:ea typeface="华文新魏" pitchFamily="2" charset="-122"/>
            </a:endParaRPr>
          </a:p>
        </p:txBody>
      </p:sp>
      <p:sp>
        <p:nvSpPr>
          <p:cNvPr id="52227" name="WordArt 5"/>
          <p:cNvSpPr>
            <a:spLocks noChangeArrowheads="1" noChangeShapeType="1" noTextEdit="1"/>
          </p:cNvSpPr>
          <p:nvPr/>
        </p:nvSpPr>
        <p:spPr bwMode="auto">
          <a:xfrm>
            <a:off x="0" y="928688"/>
            <a:ext cx="1028700" cy="409575"/>
          </a:xfrm>
          <a:prstGeom prst="rect">
            <a:avLst/>
          </a:prstGeom>
        </p:spPr>
        <p:txBody>
          <a:bodyPr wrap="none" numCol="1" fromWordArt="1">
            <a:prstTxWarp prst="textPlain">
              <a:avLst>
                <a:gd name="adj" fmla="val 50000"/>
              </a:avLst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0" cap="none" spc="0" normalizeH="0" baseline="0" noProof="0">
                <a:ln w="19050">
                  <a:solidFill>
                    <a:srgbClr val="99CCFF"/>
                  </a:solidFill>
                  <a:round/>
                </a:ln>
                <a:solidFill>
                  <a:srgbClr val="0066CC"/>
                </a:solidFill>
                <a:effectLst>
                  <a:outerShdw dist="35921" dir="2700000" algn="ctr" rotWithShape="0">
                    <a:srgbClr val="990000"/>
                  </a:outerShdw>
                </a:effectLst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活动</a:t>
            </a:r>
            <a:r>
              <a:rPr kumimoji="0" lang="en-US" altLang="zh-CN" sz="3200" b="1" i="0" u="none" strike="noStrike" kern="10" cap="none" spc="0" normalizeH="0" baseline="0" noProof="0">
                <a:ln w="19050">
                  <a:solidFill>
                    <a:srgbClr val="99CCFF"/>
                  </a:solidFill>
                  <a:round/>
                </a:ln>
                <a:solidFill>
                  <a:srgbClr val="0066CC"/>
                </a:solidFill>
                <a:effectLst>
                  <a:outerShdw dist="35921" dir="2700000" algn="ctr" rotWithShape="0">
                    <a:srgbClr val="990000"/>
                  </a:outerShdw>
                </a:effectLst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2</a:t>
            </a:r>
            <a:endParaRPr kumimoji="0" lang="zh-CN" altLang="en-US" sz="3200" b="1" i="0" u="none" strike="noStrike" kern="10" cap="none" spc="0" normalizeH="0" baseline="0" noProof="0">
              <a:ln w="19050">
                <a:solidFill>
                  <a:srgbClr val="99CCFF"/>
                </a:solidFill>
                <a:round/>
              </a:ln>
              <a:solidFill>
                <a:srgbClr val="0066CC"/>
              </a:solidFill>
              <a:effectLst>
                <a:outerShdw dist="35921" dir="2700000" algn="ctr" rotWithShape="0">
                  <a:srgbClr val="990000"/>
                </a:outerShdw>
              </a:effectLst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</p:txBody>
      </p:sp>
      <p:pic>
        <p:nvPicPr>
          <p:cNvPr id="48135" name="Picture 7" descr="大陆漂移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29375" y="1468438"/>
            <a:ext cx="2714625" cy="538956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56008" name="Text Box 8"/>
          <p:cNvSpPr txBox="1"/>
          <p:nvPr/>
        </p:nvSpPr>
        <p:spPr>
          <a:xfrm>
            <a:off x="1214438" y="2071688"/>
            <a:ext cx="4886325" cy="44005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lnSpc>
                <a:spcPct val="125000"/>
              </a:lnSpc>
              <a:spcBef>
                <a:spcPct val="0"/>
              </a:spcBef>
              <a:buNone/>
            </a:pPr>
            <a:r>
              <a:rPr lang="zh-CN" altLang="en-US" sz="2400" b="1" dirty="0">
                <a:solidFill>
                  <a:srgbClr val="192BD7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</a:t>
            </a:r>
            <a:r>
              <a:rPr lang="en-US" altLang="zh-CN" sz="2400" b="1" dirty="0">
                <a:solidFill>
                  <a:srgbClr val="192BD7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107</a:t>
            </a:r>
            <a:r>
              <a:rPr lang="zh-CN" altLang="en-US" sz="2400" b="1" dirty="0">
                <a:solidFill>
                  <a:srgbClr val="192BD7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页）</a:t>
            </a:r>
            <a:r>
              <a:rPr lang="zh-CN" altLang="en-US" sz="28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由于大陆漂移</a:t>
            </a:r>
            <a:r>
              <a:rPr lang="zh-CN" altLang="en-US" sz="2800" b="1" dirty="0">
                <a:solidFill>
                  <a:srgbClr val="192BD7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（补）</a:t>
            </a:r>
            <a:r>
              <a:rPr lang="zh-CN" altLang="en-US" sz="28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，早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在距今几千万年以前，澳大利亚大陆就</a:t>
            </a:r>
            <a:r>
              <a:rPr lang="zh-CN" altLang="en-US" sz="28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与世界其他大陆分离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，受海洋阻隔，</a:t>
            </a:r>
            <a:r>
              <a:rPr lang="zh-CN" altLang="en-US" sz="28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长期孤立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，使动植物独立发展。再加上</a:t>
            </a:r>
            <a:r>
              <a:rPr lang="zh-CN" altLang="en-US" sz="28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当地的自然环境比较单一，生物进化十分缓慢，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天敌少，一些古老的动植物得以保存至今。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8137" name="Text Box 4"/>
          <p:cNvSpPr txBox="1"/>
          <p:nvPr/>
        </p:nvSpPr>
        <p:spPr>
          <a:xfrm>
            <a:off x="0" y="77788"/>
            <a:ext cx="6357938" cy="708025"/>
          </a:xfrm>
          <a:prstGeom prst="rect">
            <a:avLst/>
          </a:prstGeom>
          <a:solidFill>
            <a:schemeClr val="bg1"/>
          </a:solidFill>
          <a:ln w="28575" cap="flat" cmpd="sng">
            <a:solidFill>
              <a:srgbClr val="FFCCFF"/>
            </a:solidFill>
            <a:prstDash val="solid"/>
            <a:miter/>
            <a:headEnd type="none" w="med" len="med"/>
            <a:tailEnd type="none" w="med" len="med"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r>
              <a:rPr lang="zh-CN" altLang="en-US" sz="40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二、古老的动植物</a:t>
            </a:r>
            <a:endParaRPr lang="zh-CN" altLang="en-US" sz="4000" b="1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60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60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00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sp>
        <p:nvSpPr>
          <p:cNvPr id="275461" name="Rectangle 5"/>
          <p:cNvSpPr>
            <a:spLocks noChangeArrowheads="1"/>
          </p:cNvSpPr>
          <p:nvPr/>
        </p:nvSpPr>
        <p:spPr bwMode="auto">
          <a:xfrm>
            <a:off x="0" y="828675"/>
            <a:ext cx="9144000" cy="2784475"/>
          </a:xfrm>
          <a:prstGeom prst="rect">
            <a:avLst/>
          </a:prstGeom>
          <a:solidFill>
            <a:schemeClr val="bg1"/>
          </a:solidFill>
          <a:ln w="9525">
            <a:solidFill>
              <a:srgbClr val="000080"/>
            </a:solidFill>
            <a:miter lim="800000"/>
          </a:ln>
          <a:effectLst/>
        </p:spPr>
        <p:txBody>
          <a:bodyPr>
            <a:spAutoFit/>
          </a:bodyPr>
          <a:lstStyle/>
          <a:p>
            <a:pPr marL="0" marR="0" lvl="0" indent="0" algn="just" defTabSz="914400" rtl="0" eaLnBrk="1" fontAlgn="base" latinLnBrk="0" hangingPunct="1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itchFamily="49" charset="-122"/>
                <a:cs typeface="+mn-cs"/>
              </a:rPr>
              <a:t>       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FFFFFF"/>
                  </a:outerShdw>
                </a:effectLst>
                <a:uLnTx/>
                <a:uFillTx/>
                <a:latin typeface="华文新魏" pitchFamily="2" charset="-122"/>
                <a:ea typeface="华文新魏" pitchFamily="2" charset="-122"/>
                <a:cs typeface="华文新魏" pitchFamily="2" charset="-122"/>
              </a:rPr>
              <a:t>澳大利亚是南半球发达国家。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FFFFFF"/>
                  </a:outerShdw>
                </a:effectLst>
                <a:uLnTx/>
                <a:uFillTx/>
                <a:latin typeface="华文新魏" pitchFamily="2" charset="-122"/>
                <a:ea typeface="华文新魏" pitchFamily="2" charset="-122"/>
                <a:cs typeface="华文新魏" pitchFamily="2" charset="-122"/>
              </a:rPr>
              <a:t>2011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FFFFFF"/>
                  </a:outerShdw>
                </a:effectLst>
                <a:uLnTx/>
                <a:uFillTx/>
                <a:latin typeface="华文新魏" pitchFamily="2" charset="-122"/>
                <a:ea typeface="华文新魏" pitchFamily="2" charset="-122"/>
                <a:cs typeface="华文新魏" pitchFamily="2" charset="-122"/>
              </a:rPr>
              <a:t>年国内生产总值全球排名第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FFFFFF"/>
                  </a:outerShdw>
                </a:effectLst>
                <a:uLnTx/>
                <a:uFillTx/>
                <a:latin typeface="华文新魏" pitchFamily="2" charset="-122"/>
                <a:ea typeface="华文新魏" pitchFamily="2" charset="-122"/>
                <a:cs typeface="华文新魏" pitchFamily="2" charset="-122"/>
              </a:rPr>
              <a:t>13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FFFFFF"/>
                  </a:outerShdw>
                </a:effectLst>
                <a:uLnTx/>
                <a:uFillTx/>
                <a:latin typeface="华文新魏" pitchFamily="2" charset="-122"/>
                <a:ea typeface="华文新魏" pitchFamily="2" charset="-122"/>
                <a:cs typeface="华文新魏" pitchFamily="2" charset="-122"/>
              </a:rPr>
              <a:t>，人均生产总值排名世界第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FFFFFF"/>
                  </a:outerShdw>
                </a:effectLst>
                <a:uLnTx/>
                <a:uFillTx/>
                <a:latin typeface="华文新魏" pitchFamily="2" charset="-122"/>
                <a:ea typeface="华文新魏" pitchFamily="2" charset="-122"/>
                <a:cs typeface="华文新魏" pitchFamily="2" charset="-122"/>
              </a:rPr>
              <a:t>6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FFFFFF"/>
                  </a:outerShdw>
                </a:effectLst>
                <a:uLnTx/>
                <a:uFillTx/>
                <a:latin typeface="华文新魏" pitchFamily="2" charset="-122"/>
                <a:ea typeface="华文新魏" pitchFamily="2" charset="-122"/>
                <a:cs typeface="华文新魏" pitchFamily="2" charset="-122"/>
              </a:rPr>
              <a:t>，高于美国，英国等主要英语国家。高度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FFFFFF"/>
                  </a:outerShdw>
                </a:effectLst>
                <a:uLnTx/>
                <a:uFillTx/>
                <a:latin typeface="华文新魏" pitchFamily="2" charset="-122"/>
                <a:ea typeface="华文新魏" pitchFamily="2" charset="-122"/>
                <a:cs typeface="华文新魏" pitchFamily="2" charset="-122"/>
              </a:rPr>
              <a:t>商品化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FFFFFF"/>
                  </a:outerShdw>
                </a:effectLst>
                <a:uLnTx/>
                <a:uFillTx/>
                <a:latin typeface="华文新魏" pitchFamily="2" charset="-122"/>
                <a:ea typeface="华文新魏" pitchFamily="2" charset="-122"/>
                <a:cs typeface="华文新魏" pitchFamily="2" charset="-122"/>
              </a:rPr>
              <a:t>的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FFFFFF"/>
                  </a:outerShdw>
                </a:effectLst>
                <a:uLnTx/>
                <a:uFillTx/>
                <a:latin typeface="华文新魏" pitchFamily="2" charset="-122"/>
                <a:ea typeface="华文新魏" pitchFamily="2" charset="-122"/>
                <a:cs typeface="华文新魏" pitchFamily="2" charset="-122"/>
              </a:rPr>
              <a:t>农牧业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FFFFFF"/>
                  </a:outerShdw>
                </a:effectLst>
                <a:uLnTx/>
                <a:uFillTx/>
                <a:latin typeface="华文新魏" pitchFamily="2" charset="-122"/>
                <a:ea typeface="华文新魏" pitchFamily="2" charset="-122"/>
                <a:cs typeface="华文新魏" pitchFamily="2" charset="-122"/>
              </a:rPr>
              <a:t>和蓬勃发展的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FFFFFF"/>
                  </a:outerShdw>
                </a:effectLst>
                <a:uLnTx/>
                <a:uFillTx/>
                <a:latin typeface="华文新魏" pitchFamily="2" charset="-122"/>
                <a:ea typeface="华文新魏" pitchFamily="2" charset="-122"/>
                <a:cs typeface="华文新魏" pitchFamily="2" charset="-122"/>
              </a:rPr>
              <a:t>工矿业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FFFFFF"/>
                  </a:outerShdw>
                </a:effectLst>
                <a:uLnTx/>
                <a:uFillTx/>
                <a:latin typeface="华文新魏" pitchFamily="2" charset="-122"/>
                <a:ea typeface="华文新魏" pitchFamily="2" charset="-122"/>
                <a:cs typeface="华文新魏" pitchFamily="2" charset="-122"/>
              </a:rPr>
              <a:t>，是澳大利亚经济的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FFFFFF"/>
                  </a:outerShdw>
                </a:effectLst>
                <a:uLnTx/>
                <a:uFillTx/>
                <a:latin typeface="华文新魏" pitchFamily="2" charset="-122"/>
                <a:ea typeface="华文新魏" pitchFamily="2" charset="-122"/>
                <a:cs typeface="华文新魏" pitchFamily="2" charset="-122"/>
              </a:rPr>
              <a:t>支柱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FFFFFF"/>
                  </a:outerShdw>
                </a:effectLst>
                <a:uLnTx/>
                <a:uFillTx/>
                <a:latin typeface="华文新魏" pitchFamily="2" charset="-122"/>
                <a:ea typeface="华文新魏" pitchFamily="2" charset="-122"/>
                <a:cs typeface="华文新魏" pitchFamily="2" charset="-122"/>
              </a:rPr>
              <a:t>，有“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FFFFFF"/>
                  </a:outerShdw>
                </a:effectLst>
                <a:uLnTx/>
                <a:uFillTx/>
                <a:latin typeface="华文新魏" pitchFamily="2" charset="-122"/>
                <a:ea typeface="华文新魏" pitchFamily="2" charset="-122"/>
                <a:cs typeface="华文新魏" pitchFamily="2" charset="-122"/>
              </a:rPr>
              <a:t>骑在羊背上的国家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FFFFFF"/>
                  </a:outerShdw>
                </a:effectLst>
                <a:uLnTx/>
                <a:uFillTx/>
                <a:latin typeface="华文新魏" pitchFamily="2" charset="-122"/>
                <a:ea typeface="华文新魏" pitchFamily="2" charset="-122"/>
                <a:cs typeface="华文新魏" pitchFamily="2" charset="-122"/>
              </a:rPr>
              <a:t>”，“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FFFFFF"/>
                  </a:outerShdw>
                </a:effectLst>
                <a:uLnTx/>
                <a:uFillTx/>
                <a:latin typeface="华文新魏" pitchFamily="2" charset="-122"/>
                <a:ea typeface="华文新魏" pitchFamily="2" charset="-122"/>
                <a:cs typeface="华文新魏" pitchFamily="2" charset="-122"/>
              </a:rPr>
              <a:t>坐在矿车里的国家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FFFFFF"/>
                  </a:outerShdw>
                </a:effectLst>
                <a:uLnTx/>
                <a:uFillTx/>
                <a:latin typeface="华文新魏" pitchFamily="2" charset="-122"/>
                <a:ea typeface="华文新魏" pitchFamily="2" charset="-122"/>
                <a:cs typeface="华文新魏" pitchFamily="2" charset="-122"/>
              </a:rPr>
              <a:t>” 之称。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FFFFFF"/>
                </a:outerShdw>
              </a:effectLst>
              <a:uLnTx/>
              <a:uFillTx/>
              <a:latin typeface="华文新魏" pitchFamily="2" charset="-122"/>
              <a:ea typeface="华文新魏" pitchFamily="2" charset="-122"/>
              <a:cs typeface="华文新魏" pitchFamily="2" charset="-122"/>
            </a:endParaRPr>
          </a:p>
        </p:txBody>
      </p:sp>
      <p:sp>
        <p:nvSpPr>
          <p:cNvPr id="49155" name="Text Box 4"/>
          <p:cNvSpPr txBox="1"/>
          <p:nvPr/>
        </p:nvSpPr>
        <p:spPr>
          <a:xfrm>
            <a:off x="0" y="77788"/>
            <a:ext cx="9144000" cy="706437"/>
          </a:xfrm>
          <a:prstGeom prst="rect">
            <a:avLst/>
          </a:prstGeom>
          <a:solidFill>
            <a:schemeClr val="bg1"/>
          </a:solidFill>
          <a:ln w="28575" cap="flat" cmpd="sng">
            <a:solidFill>
              <a:srgbClr val="FFCCFF"/>
            </a:solidFill>
            <a:prstDash val="solid"/>
            <a:miter/>
            <a:headEnd type="none" w="med" len="med"/>
            <a:tailEnd type="none" w="med" len="med"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r>
              <a:rPr lang="zh-CN" altLang="en-US" sz="4000" b="1" dirty="0">
                <a:latin typeface="黑体" panose="02010609060101010101" pitchFamily="49" charset="-122"/>
                <a:ea typeface="黑体" panose="02010609060101010101" pitchFamily="49" charset="-122"/>
              </a:rPr>
              <a:t>三、经济</a:t>
            </a:r>
            <a:r>
              <a:rPr lang="en-US" altLang="zh-CN" sz="4000" b="1" dirty="0">
                <a:latin typeface="黑体" panose="02010609060101010101" pitchFamily="49" charset="-122"/>
                <a:ea typeface="黑体" panose="02010609060101010101" pitchFamily="49" charset="-122"/>
              </a:rPr>
              <a:t>——</a:t>
            </a:r>
            <a:r>
              <a:rPr lang="zh-CN" altLang="en-US" sz="4000" b="1" dirty="0">
                <a:latin typeface="黑体" panose="02010609060101010101" pitchFamily="49" charset="-122"/>
                <a:ea typeface="黑体" panose="02010609060101010101" pitchFamily="49" charset="-122"/>
              </a:rPr>
              <a:t>后起的</a:t>
            </a:r>
            <a:r>
              <a:rPr lang="en-US" altLang="zh-CN" sz="4000" b="1" dirty="0">
                <a:latin typeface="黑体" panose="02010609060101010101" pitchFamily="49" charset="-122"/>
                <a:ea typeface="黑体" panose="02010609060101010101" pitchFamily="49" charset="-122"/>
              </a:rPr>
              <a:t>______</a:t>
            </a:r>
            <a:r>
              <a:rPr lang="zh-CN" altLang="en-US" sz="40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国家</a:t>
            </a:r>
            <a:endParaRPr lang="zh-CN" altLang="en-US" sz="4000" b="1" dirty="0">
              <a:solidFill>
                <a:srgbClr val="FF0000"/>
              </a:solidFill>
              <a:latin typeface="宋体" panose="02010600030101010101" pitchFamily="2" charset="-122"/>
            </a:endParaRPr>
          </a:p>
        </p:txBody>
      </p:sp>
      <p:sp>
        <p:nvSpPr>
          <p:cNvPr id="5" name="Text Box 18"/>
          <p:cNvSpPr txBox="1"/>
          <p:nvPr/>
        </p:nvSpPr>
        <p:spPr>
          <a:xfrm>
            <a:off x="4781550" y="-65087"/>
            <a:ext cx="1646238" cy="936625"/>
          </a:xfrm>
          <a:prstGeom prst="rect">
            <a:avLst/>
          </a:prstGeom>
          <a:noFill/>
          <a:ln w="57150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lnSpc>
                <a:spcPct val="125000"/>
              </a:lnSpc>
              <a:spcBef>
                <a:spcPct val="50000"/>
              </a:spcBef>
              <a:buNone/>
            </a:pPr>
            <a:r>
              <a:rPr lang="zh-CN" altLang="en-US" sz="4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sym typeface="宋体" panose="02010600030101010101" pitchFamily="2" charset="-122"/>
              </a:rPr>
              <a:t>发达</a:t>
            </a:r>
            <a:endParaRPr lang="zh-CN" altLang="en-US" sz="4400" b="1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  <a:sym typeface="宋体" panose="02010600030101010101" pitchFamily="2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0" y="3625850"/>
            <a:ext cx="9147175" cy="3275013"/>
            <a:chOff x="0" y="5711"/>
            <a:chExt cx="14405" cy="5156"/>
          </a:xfrm>
        </p:grpSpPr>
        <p:sp>
          <p:nvSpPr>
            <p:cNvPr id="49158" name="Rectangle 6" descr="01300000342361124710288222137"/>
            <p:cNvSpPr/>
            <p:nvPr/>
          </p:nvSpPr>
          <p:spPr>
            <a:xfrm>
              <a:off x="6757" y="5711"/>
              <a:ext cx="7648" cy="5157"/>
            </a:xfrm>
            <a:prstGeom prst="rect">
              <a:avLst/>
            </a:prstGeom>
            <a:blipFill rotWithShape="1">
              <a:blip r:embed="rId1"/>
              <a:stretch>
                <a:fillRect/>
              </a:stretch>
            </a:blipFill>
            <a:ln w="9525">
              <a:noFill/>
            </a:ln>
          </p:spPr>
          <p:txBody>
            <a:bodyPr wrap="none" anchor="ctr"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28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4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lvl="0" indent="0" eaLnBrk="1" hangingPunct="1">
                <a:spcBef>
                  <a:spcPct val="0"/>
                </a:spcBef>
                <a:buNone/>
              </a:pPr>
              <a:endParaRPr lang="zh-CN" altLang="en-US" sz="2400" b="1" dirty="0"/>
            </a:p>
          </p:txBody>
        </p:sp>
        <p:pic>
          <p:nvPicPr>
            <p:cNvPr id="49159" name="图片 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5912"/>
              <a:ext cx="7028" cy="4754"/>
            </a:xfrm>
            <a:prstGeom prst="rect">
              <a:avLst/>
            </a:prstGeom>
            <a:noFill/>
            <a:ln w="9525">
              <a:noFill/>
            </a:ln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</p:bldLst>
  </p:timing>
</p:sld>
</file>

<file path=ppt/tags/tag1.xml><?xml version="1.0" encoding="utf-8"?>
<p:tagLst xmlns:p="http://schemas.openxmlformats.org/presentationml/2006/main">
  <p:tag name="KSO_WM_DECORATE_SHAPE_ID" val="234"/>
</p:tagLst>
</file>

<file path=ppt/tags/tag2.xml><?xml version="1.0" encoding="utf-8"?>
<p:tagLst xmlns:p="http://schemas.openxmlformats.org/presentationml/2006/main">
  <p:tag name="REFSHAPE" val="554207916"/>
  <p:tag name="KSO_WM_UNIT_PLACING_PICTURE_USER_VIEWPORT" val="{&quot;height&quot;:4464,&quot;width&quot;:4656}"/>
</p:tagLst>
</file>

<file path=ppt/tags/tag3.xml><?xml version="1.0" encoding="utf-8"?>
<p:tagLst xmlns:p="http://schemas.openxmlformats.org/presentationml/2006/main">
  <p:tag name="KSO_WM_UNIT_PLACING_PICTURE_USER_VIEWPORT" val="{&quot;height&quot;:5772.4992125984254,&quot;width&quot;:8660}"/>
</p:tagLst>
</file>

<file path=ppt/theme/theme1.xml><?xml version="1.0" encoding="utf-8"?>
<a:theme xmlns:a="http://schemas.openxmlformats.org/drawingml/2006/main" name="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2134</Words>
  <Application>WPS 演示</Application>
  <PresentationFormat>全屏显示(4:3)</PresentationFormat>
  <Paragraphs>171</Paragraphs>
  <Slides>22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22</vt:i4>
      </vt:variant>
    </vt:vector>
  </HeadingPairs>
  <TitlesOfParts>
    <vt:vector size="36" baseType="lpstr">
      <vt:lpstr>Arial</vt:lpstr>
      <vt:lpstr>宋体</vt:lpstr>
      <vt:lpstr>Wingdings</vt:lpstr>
      <vt:lpstr>微软雅黑</vt:lpstr>
      <vt:lpstr>华文新魏</vt:lpstr>
      <vt:lpstr>楷体_GB2312</vt:lpstr>
      <vt:lpstr>新宋体</vt:lpstr>
      <vt:lpstr>黑体</vt:lpstr>
      <vt:lpstr>华文行楷</vt:lpstr>
      <vt:lpstr>Times New Roman</vt:lpstr>
      <vt:lpstr>Arial Unicode MS</vt:lpstr>
      <vt:lpstr>Calibri</vt:lpstr>
      <vt:lpstr>默认设计模板</vt:lpstr>
      <vt:lpstr>1_默认设计模板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smsyzx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地理七年级上册（湘教版）</dc:title>
  <dc:creator>majieyun</dc:creator>
  <cp:lastModifiedBy>小夏</cp:lastModifiedBy>
  <cp:revision>187</cp:revision>
  <dcterms:created xsi:type="dcterms:W3CDTF">2005-06-10T01:32:00Z</dcterms:created>
  <dcterms:modified xsi:type="dcterms:W3CDTF">2020-03-27T03:09:55Z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2052-11.1.0.9513</vt:lpwstr>
  </property>
</Properties>
</file>

<file path=docProps/thumbnail.jpeg>
</file>